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3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7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8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9.xml" ContentType="application/vnd.openxmlformats-officedocument.theme+xml"/>
  <Override PartName="/ppt/slideLayouts/slideLayout171.xml" ContentType="application/vnd.openxmlformats-officedocument.presentationml.slideLayout+xml"/>
  <Override PartName="/ppt/theme/theme10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1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2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3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4.xml" ContentType="application/vnd.openxmlformats-officedocument.theme+xml"/>
  <Override PartName="/ppt/tags/tag6.xml" ContentType="application/vnd.openxmlformats-officedocument.presentationml.tags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0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03" r:id="rId5"/>
    <p:sldMasterId id="2147483716" r:id="rId6"/>
    <p:sldMasterId id="2147483830" r:id="rId7"/>
    <p:sldMasterId id="2147483836" r:id="rId8"/>
    <p:sldMasterId id="2147483859" r:id="rId9"/>
    <p:sldMasterId id="2147483865" r:id="rId10"/>
    <p:sldMasterId id="2147483869" r:id="rId11"/>
    <p:sldMasterId id="2147483925" r:id="rId12"/>
    <p:sldMasterId id="2147483938" r:id="rId13"/>
    <p:sldMasterId id="2147483978" r:id="rId14"/>
    <p:sldMasterId id="2147483982" r:id="rId15"/>
    <p:sldMasterId id="2147483996" r:id="rId16"/>
    <p:sldMasterId id="2147484000" r:id="rId17"/>
  </p:sldMasterIdLst>
  <p:notesMasterIdLst>
    <p:notesMasterId r:id="rId79"/>
  </p:notesMasterIdLst>
  <p:sldIdLst>
    <p:sldId id="916" r:id="rId18"/>
    <p:sldId id="750" r:id="rId19"/>
    <p:sldId id="386" r:id="rId20"/>
    <p:sldId id="385" r:id="rId21"/>
    <p:sldId id="2134960167" r:id="rId22"/>
    <p:sldId id="2134960170" r:id="rId23"/>
    <p:sldId id="4744" r:id="rId24"/>
    <p:sldId id="917" r:id="rId25"/>
    <p:sldId id="752" r:id="rId26"/>
    <p:sldId id="274" r:id="rId27"/>
    <p:sldId id="373" r:id="rId28"/>
    <p:sldId id="918" r:id="rId29"/>
    <p:sldId id="2134960169" r:id="rId30"/>
    <p:sldId id="1016" r:id="rId31"/>
    <p:sldId id="758" r:id="rId32"/>
    <p:sldId id="1010" r:id="rId33"/>
    <p:sldId id="1659" r:id="rId34"/>
    <p:sldId id="2595" r:id="rId35"/>
    <p:sldId id="1013" r:id="rId36"/>
    <p:sldId id="760" r:id="rId37"/>
    <p:sldId id="4311" r:id="rId38"/>
    <p:sldId id="339" r:id="rId39"/>
    <p:sldId id="2134960142" r:id="rId40"/>
    <p:sldId id="914" r:id="rId41"/>
    <p:sldId id="915" r:id="rId42"/>
    <p:sldId id="2134960143" r:id="rId43"/>
    <p:sldId id="265" r:id="rId44"/>
    <p:sldId id="4175" r:id="rId45"/>
    <p:sldId id="2134960166" r:id="rId46"/>
    <p:sldId id="2134960146" r:id="rId47"/>
    <p:sldId id="2134960147" r:id="rId48"/>
    <p:sldId id="2134960148" r:id="rId49"/>
    <p:sldId id="2134960150" r:id="rId50"/>
    <p:sldId id="2134960149" r:id="rId51"/>
    <p:sldId id="2134960151" r:id="rId52"/>
    <p:sldId id="2134960154" r:id="rId53"/>
    <p:sldId id="2134960155" r:id="rId54"/>
    <p:sldId id="2134960156" r:id="rId55"/>
    <p:sldId id="2134960157" r:id="rId56"/>
    <p:sldId id="2134960158" r:id="rId57"/>
    <p:sldId id="1017" r:id="rId58"/>
    <p:sldId id="1018" r:id="rId59"/>
    <p:sldId id="2134960171" r:id="rId60"/>
    <p:sldId id="4281" r:id="rId61"/>
    <p:sldId id="4307" r:id="rId62"/>
    <p:sldId id="4290" r:id="rId63"/>
    <p:sldId id="4291" r:id="rId64"/>
    <p:sldId id="4292" r:id="rId65"/>
    <p:sldId id="554" r:id="rId66"/>
    <p:sldId id="2134960141" r:id="rId67"/>
    <p:sldId id="2134960140" r:id="rId68"/>
    <p:sldId id="679" r:id="rId69"/>
    <p:sldId id="911" r:id="rId70"/>
    <p:sldId id="913" r:id="rId71"/>
    <p:sldId id="2134960159" r:id="rId72"/>
    <p:sldId id="1036" r:id="rId73"/>
    <p:sldId id="1097" r:id="rId74"/>
    <p:sldId id="2134960168" r:id="rId75"/>
    <p:sldId id="2134960164" r:id="rId76"/>
    <p:sldId id="2134960165" r:id="rId77"/>
    <p:sldId id="27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473"/>
    <a:srgbClr val="5AC6DC"/>
    <a:srgbClr val="6F360F"/>
    <a:srgbClr val="E5823F"/>
    <a:srgbClr val="F5F5DC"/>
    <a:srgbClr val="8B4513"/>
    <a:srgbClr val="A3BAD5"/>
    <a:srgbClr val="028599"/>
    <a:srgbClr val="34B2E4"/>
    <a:srgbClr val="306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9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4.xml"/><Relationship Id="rId82" Type="http://schemas.openxmlformats.org/officeDocument/2006/relationships/theme" Target="theme/theme1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4.xml"/><Relationship Id="rId2" Type="http://schemas.openxmlformats.org/officeDocument/2006/relationships/customXml" Target="../customXml/item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C4-44F5-B321-F57E575DD7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C4-44F5-B321-F57E575DD7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C4-44F5-B321-F57E575DD760}"/>
              </c:ext>
            </c:extLst>
          </c:dPt>
          <c:dLbls>
            <c:dLbl>
              <c:idx val="2"/>
              <c:layout>
                <c:manualLayout>
                  <c:x val="5.0526926218926668E-2"/>
                  <c:y val="0.1394173716648164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7C4-44F5-B321-F57E575DD7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0.82</c:v>
                </c:pt>
                <c:pt idx="1">
                  <c:v>0.17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C4-44F5-B321-F57E575DD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01-4C16-A349-8014E5EDB6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01-4C16-A349-8014E5EDB6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01-4C16-A349-8014E5EDB6BE}"/>
              </c:ext>
            </c:extLst>
          </c:dPt>
          <c:dLbls>
            <c:dLbl>
              <c:idx val="2"/>
              <c:layout>
                <c:manualLayout>
                  <c:x val="4.9349463245752505E-2"/>
                  <c:y val="0.1307529600148560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01-4C16-A349-8014E5EDB6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0.72</c:v>
                </c:pt>
                <c:pt idx="1">
                  <c:v>0.2</c:v>
                </c:pt>
                <c:pt idx="2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01-4C16-A349-8014E5EDB6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FA2-46C4-9327-513C500CDB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A2-46C4-9327-513C500CDB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FA2-46C4-9327-513C500CDB0D}"/>
              </c:ext>
            </c:extLst>
          </c:dPt>
          <c:dLbls>
            <c:dLbl>
              <c:idx val="2"/>
              <c:layout>
                <c:manualLayout>
                  <c:x val="2.8583001908863769E-2"/>
                  <c:y val="7.997273129328438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A2-46C4-9327-513C500CDB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0.84</c:v>
                </c:pt>
                <c:pt idx="1">
                  <c:v>0.11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A2-46C4-9327-513C500CD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3-4945-8438-F84A56CEF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3-4945-8438-F84A56CEF0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3-4945-8438-F84A56CEF0A0}"/>
              </c:ext>
            </c:extLst>
          </c:dPt>
          <c:dLbls>
            <c:dLbl>
              <c:idx val="1"/>
              <c:layout>
                <c:manualLayout>
                  <c:x val="4.9349463245752505E-2"/>
                  <c:y val="0.1100652315030123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53-4945-8438-F84A56CEF0A0}"/>
                </c:ext>
              </c:extLst>
            </c:dLbl>
            <c:dLbl>
              <c:idx val="2"/>
              <c:layout>
                <c:manualLayout>
                  <c:x val="8.9645466088821901E-2"/>
                  <c:y val="0.2220591457271288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53-4945-8438-F84A56CEF0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0.92</c:v>
                </c:pt>
                <c:pt idx="1">
                  <c:v>0.08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53-4945-8438-F84A56CEF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61-4903-9370-1470DE3540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61-4903-9370-1470DE3540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61-4903-9370-1470DE3540B1}"/>
              </c:ext>
            </c:extLst>
          </c:dPt>
          <c:dLbls>
            <c:dLbl>
              <c:idx val="1"/>
              <c:layout>
                <c:manualLayout>
                  <c:x val="0.10909600327745746"/>
                  <c:y val="0.1531221773264124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61-4903-9370-1470DE354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0.86</c:v>
                </c:pt>
                <c:pt idx="1">
                  <c:v>0.05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461-4903-9370-1470DE354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>
                  <a:lumMod val="9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C9-4AB9-934D-770E933053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C9-4AB9-934D-770E933053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C9-4AB9-934D-770E9330539A}"/>
              </c:ext>
            </c:extLst>
          </c:dPt>
          <c:dLbls>
            <c:dLbl>
              <c:idx val="2"/>
              <c:layout>
                <c:manualLayout>
                  <c:x val="5.389750560835626E-2"/>
                  <c:y val="0.108440348889582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C9-4AB9-934D-770E933053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</c:v>
                </c:pt>
                <c:pt idx="1">
                  <c:v>0.32</c:v>
                </c:pt>
                <c:pt idx="2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C9-4AB9-934D-770E93305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Traffic Data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Present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Sheet1!$C$4:$C$6</c:f>
              <c:strCache>
                <c:ptCount val="3"/>
                <c:pt idx="0">
                  <c:v>Gate 1</c:v>
                </c:pt>
                <c:pt idx="1">
                  <c:v>Gate 2</c:v>
                </c:pt>
                <c:pt idx="2">
                  <c:v>Gate 3</c:v>
                </c:pt>
              </c:strCache>
            </c:strRef>
          </c:cat>
          <c:val>
            <c:numRef>
              <c:f>Sheet1!$D$4:$D$6</c:f>
              <c:numCache>
                <c:formatCode>General</c:formatCode>
                <c:ptCount val="3"/>
                <c:pt idx="0">
                  <c:v>19</c:v>
                </c:pt>
                <c:pt idx="1">
                  <c:v>14</c:v>
                </c:pt>
                <c:pt idx="2">
                  <c:v>25.25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9B-4620-8F30-22B738DD9F34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Future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Sheet1!$C$4:$C$6</c:f>
              <c:strCache>
                <c:ptCount val="3"/>
                <c:pt idx="0">
                  <c:v>Gate 1</c:v>
                </c:pt>
                <c:pt idx="1">
                  <c:v>Gate 2</c:v>
                </c:pt>
                <c:pt idx="2">
                  <c:v>Gate 3</c:v>
                </c:pt>
              </c:strCache>
            </c:strRef>
          </c:cat>
          <c:val>
            <c:numRef>
              <c:f>Sheet1!$E$4:$E$6</c:f>
              <c:numCache>
                <c:formatCode>General</c:formatCode>
                <c:ptCount val="3"/>
                <c:pt idx="0">
                  <c:v>26</c:v>
                </c:pt>
                <c:pt idx="1">
                  <c:v>19.600000000000001</c:v>
                </c:pt>
                <c:pt idx="2">
                  <c:v>35.5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9B-4620-8F30-22B738DD9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584784"/>
        <c:axId val="1273531744"/>
      </c:barChart>
      <c:catAx>
        <c:axId val="13584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3531744"/>
        <c:crosses val="autoZero"/>
        <c:auto val="1"/>
        <c:lblAlgn val="ctr"/>
        <c:lblOffset val="100"/>
        <c:noMultiLvlLbl val="0"/>
      </c:catAx>
      <c:valAx>
        <c:axId val="1273531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PCU/hr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4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32981-8220-48E7-85BF-A48B2C40CAF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D240-705D-4EED-B5D3-4CE6C6302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3CDA-1DB9-40E1-39F8-29A8F704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B6F43-7549-4FBF-9ED2-1145E4AB9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AB06B-D4BF-384C-1E5C-10383176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2A6A3-3304-7DCA-BDDA-E9A563B41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26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09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68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389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19EA-1A36-9DCE-9615-ECF52906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F9745-6E46-D6EE-6430-15C15F450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18F62-6368-26E6-9756-FFB27537D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3F7D9-7673-9FB9-618C-2853E05D3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26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37E1-6987-9B33-7378-9BC7B6316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63F79-F6F6-56D7-1EE4-2A14F17FB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381D5-C983-C4F2-6431-F2ADBA431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99DF0-DEA0-4003-381F-75C77430B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056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98F94-B160-E13B-8B82-0ADFE7B1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40146-DC98-96F6-332C-0951AEB9D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550E5-D4B7-77F5-CA7D-05ACFDB4F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750AE-B790-50CE-4841-B48017DE1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0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A0B4-364F-6288-6BD4-C067CB84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C4508-4A04-4874-98AC-8D4948594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FBAA5-0E6B-42C7-5D0E-1C7B7262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15FB3-5D0A-317F-9474-EB56760AA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56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3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04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5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389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79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784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025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935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302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097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37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52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9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7D9E-7F21-D7A7-1542-E252A826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E0C35-70C9-E07B-97C1-B145387A0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5F2A3-46E9-0F78-E026-340696A4F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CE78E-1197-B91C-1324-CEB039BE4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618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D294-FF83-5C80-B5B8-EA85D16B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7B4AD-52A5-258C-64C7-1D952F754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1440D-E8EA-A915-1D42-1D2ECC2C6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3DEDB-6FEE-40ED-1638-D577F15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928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4414ecc16b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4414ecc16b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BF8C-8AF7-C378-E268-E3A2188DC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0C1A3-D737-6A7D-EB13-699D37D7A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B5325-7A5D-6180-9FAF-F99517ECB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6AA0-C366-61B1-78F3-3C9481965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675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CE94A7-C4C0-4312-9A43-1209F3AEDD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25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633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DCEDB-5E47-B2EC-F7EA-000A37CC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5A0CB-0568-8AEA-DFDD-33CAA70C1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42B8-D467-7E87-0361-0EA8033BF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8C24E-4349-6417-52AD-81C2986FD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354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389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399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404B-DBCC-C430-A72D-3AFBB7257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BDF8B-DBBE-7461-77A6-F20079A5A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7CC74C-2CD8-6855-0A87-DBFBA3E3B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EC5E-701D-0101-7D08-C807A7224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7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98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538A5-0526-B4EA-843E-BCCC2753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001BA-ED63-6DD3-3BC9-7107594FF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CE5F9-7D08-D508-1E2E-ADCC518C8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FBCF1-1AC5-3CA4-3459-03C664E66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37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3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F1E044-3EA6-4167-A0FB-D05C215FD2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99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4220E7-3035-FB69-1B8A-261A1959F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16818-0C36-0A0B-0726-2C20BC794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5AB711-E6A9-4EAE-976C-C95CC4DE1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5625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F50957-974D-C645-97EA-BC625C31B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13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B678791-77AF-ED40-877E-426A3C73E1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9257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2EDA306-5C24-3948-8AAA-6FF9FAB030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92524" y="94615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C3515E1-5A8B-424E-A025-3B2F8CA7B6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2513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68F798E-5910-BB45-A8A3-FE4C8B2C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9257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C768761-9C17-604B-ACB7-CB3AFB6D5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2524" y="3527030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846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3403E25-E3A2-E740-9CB4-C6FD8873C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23996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BCEAEA-FEF6-0A45-80C1-4DDC397923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06483" y="950084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3962AB-72C8-5742-AE49-BE25F20C66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23996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4DD5642-E975-8045-A2AC-FB76F5837F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6483" y="3538113"/>
            <a:ext cx="2374900" cy="237490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632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5C5F8C-FA34-3B4F-AC70-AC1CDAB2D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5363" y="1608365"/>
            <a:ext cx="3641274" cy="364127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A" dirty="0"/>
              <a:t>Drag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29843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4EE331F-418C-AE4E-A981-0436984118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9681" y="882474"/>
            <a:ext cx="6195407" cy="4947518"/>
          </a:xfrm>
          <a:custGeom>
            <a:avLst/>
            <a:gdLst>
              <a:gd name="connsiteX0" fmla="*/ 1651289 w 6195407"/>
              <a:gd name="connsiteY0" fmla="*/ 4330587 h 4947518"/>
              <a:gd name="connsiteX1" fmla="*/ 2143702 w 6195407"/>
              <a:gd name="connsiteY1" fmla="*/ 4330587 h 4947518"/>
              <a:gd name="connsiteX2" fmla="*/ 2143702 w 6195407"/>
              <a:gd name="connsiteY2" fmla="*/ 4823000 h 4947518"/>
              <a:gd name="connsiteX3" fmla="*/ 1651289 w 6195407"/>
              <a:gd name="connsiteY3" fmla="*/ 4823000 h 4947518"/>
              <a:gd name="connsiteX4" fmla="*/ 5086639 w 6195407"/>
              <a:gd name="connsiteY4" fmla="*/ 3720987 h 4947518"/>
              <a:gd name="connsiteX5" fmla="*/ 5608320 w 6195407"/>
              <a:gd name="connsiteY5" fmla="*/ 3720987 h 4947518"/>
              <a:gd name="connsiteX6" fmla="*/ 5608320 w 6195407"/>
              <a:gd name="connsiteY6" fmla="*/ 4242668 h 4947518"/>
              <a:gd name="connsiteX7" fmla="*/ 5086639 w 6195407"/>
              <a:gd name="connsiteY7" fmla="*/ 4242668 h 4947518"/>
              <a:gd name="connsiteX8" fmla="*/ 3769014 w 6195407"/>
              <a:gd name="connsiteY8" fmla="*/ 3720987 h 4947518"/>
              <a:gd name="connsiteX9" fmla="*/ 4995545 w 6195407"/>
              <a:gd name="connsiteY9" fmla="*/ 3720987 h 4947518"/>
              <a:gd name="connsiteX10" fmla="*/ 4995545 w 6195407"/>
              <a:gd name="connsiteY10" fmla="*/ 4947518 h 4947518"/>
              <a:gd name="connsiteX11" fmla="*/ 3769014 w 6195407"/>
              <a:gd name="connsiteY11" fmla="*/ 4947518 h 4947518"/>
              <a:gd name="connsiteX12" fmla="*/ 0 w 6195407"/>
              <a:gd name="connsiteY12" fmla="*/ 3262804 h 4947518"/>
              <a:gd name="connsiteX13" fmla="*/ 1562793 w 6195407"/>
              <a:gd name="connsiteY13" fmla="*/ 3262804 h 4947518"/>
              <a:gd name="connsiteX14" fmla="*/ 1562793 w 6195407"/>
              <a:gd name="connsiteY14" fmla="*/ 4825597 h 4947518"/>
              <a:gd name="connsiteX15" fmla="*/ 0 w 6195407"/>
              <a:gd name="connsiteY15" fmla="*/ 4825597 h 4947518"/>
              <a:gd name="connsiteX16" fmla="*/ 0 w 6195407"/>
              <a:gd name="connsiteY16" fmla="*/ 2647663 h 4947518"/>
              <a:gd name="connsiteX17" fmla="*/ 520931 w 6195407"/>
              <a:gd name="connsiteY17" fmla="*/ 2647663 h 4947518"/>
              <a:gd name="connsiteX18" fmla="*/ 520931 w 6195407"/>
              <a:gd name="connsiteY18" fmla="*/ 3168594 h 4947518"/>
              <a:gd name="connsiteX19" fmla="*/ 0 w 6195407"/>
              <a:gd name="connsiteY19" fmla="*/ 3168594 h 4947518"/>
              <a:gd name="connsiteX20" fmla="*/ 615142 w 6195407"/>
              <a:gd name="connsiteY20" fmla="*/ 2223310 h 4947518"/>
              <a:gd name="connsiteX21" fmla="*/ 1557251 w 6195407"/>
              <a:gd name="connsiteY21" fmla="*/ 2223310 h 4947518"/>
              <a:gd name="connsiteX22" fmla="*/ 1557251 w 6195407"/>
              <a:gd name="connsiteY22" fmla="*/ 3165419 h 4947518"/>
              <a:gd name="connsiteX23" fmla="*/ 615142 w 6195407"/>
              <a:gd name="connsiteY23" fmla="*/ 3165419 h 4947518"/>
              <a:gd name="connsiteX24" fmla="*/ 1657004 w 6195407"/>
              <a:gd name="connsiteY24" fmla="*/ 2222675 h 4947518"/>
              <a:gd name="connsiteX25" fmla="*/ 3672494 w 6195407"/>
              <a:gd name="connsiteY25" fmla="*/ 2222675 h 4947518"/>
              <a:gd name="connsiteX26" fmla="*/ 3672494 w 6195407"/>
              <a:gd name="connsiteY26" fmla="*/ 4238165 h 4947518"/>
              <a:gd name="connsiteX27" fmla="*/ 1657004 w 6195407"/>
              <a:gd name="connsiteY27" fmla="*/ 4238165 h 4947518"/>
              <a:gd name="connsiteX28" fmla="*/ 3765839 w 6195407"/>
              <a:gd name="connsiteY28" fmla="*/ 1197151 h 4947518"/>
              <a:gd name="connsiteX29" fmla="*/ 6195407 w 6195407"/>
              <a:gd name="connsiteY29" fmla="*/ 1197151 h 4947518"/>
              <a:gd name="connsiteX30" fmla="*/ 6195407 w 6195407"/>
              <a:gd name="connsiteY30" fmla="*/ 3626719 h 4947518"/>
              <a:gd name="connsiteX31" fmla="*/ 3765839 w 6195407"/>
              <a:gd name="connsiteY31" fmla="*/ 3626719 h 4947518"/>
              <a:gd name="connsiteX32" fmla="*/ 397971 w 6195407"/>
              <a:gd name="connsiteY32" fmla="*/ 739775 h 4947518"/>
              <a:gd name="connsiteX33" fmla="*/ 1782446 w 6195407"/>
              <a:gd name="connsiteY33" fmla="*/ 739775 h 4947518"/>
              <a:gd name="connsiteX34" fmla="*/ 1782446 w 6195407"/>
              <a:gd name="connsiteY34" fmla="*/ 2124249 h 4947518"/>
              <a:gd name="connsiteX35" fmla="*/ 397971 w 6195407"/>
              <a:gd name="connsiteY35" fmla="*/ 2124249 h 4947518"/>
              <a:gd name="connsiteX36" fmla="*/ 4824096 w 6195407"/>
              <a:gd name="connsiteY36" fmla="*/ 612776 h 4947518"/>
              <a:gd name="connsiteX37" fmla="*/ 5319396 w 6195407"/>
              <a:gd name="connsiteY37" fmla="*/ 612776 h 4947518"/>
              <a:gd name="connsiteX38" fmla="*/ 5319396 w 6195407"/>
              <a:gd name="connsiteY38" fmla="*/ 1108076 h 4947518"/>
              <a:gd name="connsiteX39" fmla="*/ 4824096 w 6195407"/>
              <a:gd name="connsiteY39" fmla="*/ 1108076 h 4947518"/>
              <a:gd name="connsiteX40" fmla="*/ 1877695 w 6195407"/>
              <a:gd name="connsiteY40" fmla="*/ 330202 h 4947518"/>
              <a:gd name="connsiteX41" fmla="*/ 3674744 w 6195407"/>
              <a:gd name="connsiteY41" fmla="*/ 330202 h 4947518"/>
              <a:gd name="connsiteX42" fmla="*/ 3674744 w 6195407"/>
              <a:gd name="connsiteY42" fmla="*/ 2127251 h 4947518"/>
              <a:gd name="connsiteX43" fmla="*/ 1877695 w 6195407"/>
              <a:gd name="connsiteY43" fmla="*/ 2127251 h 4947518"/>
              <a:gd name="connsiteX44" fmla="*/ 3769995 w 6195407"/>
              <a:gd name="connsiteY44" fmla="*/ 146051 h 4947518"/>
              <a:gd name="connsiteX45" fmla="*/ 4732020 w 6195407"/>
              <a:gd name="connsiteY45" fmla="*/ 146051 h 4947518"/>
              <a:gd name="connsiteX46" fmla="*/ 4732020 w 6195407"/>
              <a:gd name="connsiteY46" fmla="*/ 1108076 h 4947518"/>
              <a:gd name="connsiteX47" fmla="*/ 3769995 w 6195407"/>
              <a:gd name="connsiteY47" fmla="*/ 1108076 h 4947518"/>
              <a:gd name="connsiteX48" fmla="*/ 1137920 w 6195407"/>
              <a:gd name="connsiteY48" fmla="*/ 0 h 4947518"/>
              <a:gd name="connsiteX49" fmla="*/ 1782446 w 6195407"/>
              <a:gd name="connsiteY49" fmla="*/ 0 h 4947518"/>
              <a:gd name="connsiteX50" fmla="*/ 1782446 w 6195407"/>
              <a:gd name="connsiteY50" fmla="*/ 644526 h 4947518"/>
              <a:gd name="connsiteX51" fmla="*/ 1137920 w 6195407"/>
              <a:gd name="connsiteY51" fmla="*/ 644526 h 4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195407" h="4947518">
                <a:moveTo>
                  <a:pt x="1651289" y="4330587"/>
                </a:moveTo>
                <a:lnTo>
                  <a:pt x="2143702" y="4330587"/>
                </a:lnTo>
                <a:lnTo>
                  <a:pt x="2143702" y="4823000"/>
                </a:lnTo>
                <a:lnTo>
                  <a:pt x="1651289" y="4823000"/>
                </a:lnTo>
                <a:close/>
                <a:moveTo>
                  <a:pt x="5086639" y="3720987"/>
                </a:moveTo>
                <a:lnTo>
                  <a:pt x="5608320" y="3720987"/>
                </a:lnTo>
                <a:lnTo>
                  <a:pt x="5608320" y="4242668"/>
                </a:lnTo>
                <a:lnTo>
                  <a:pt x="5086639" y="4242668"/>
                </a:lnTo>
                <a:close/>
                <a:moveTo>
                  <a:pt x="3769014" y="3720987"/>
                </a:moveTo>
                <a:lnTo>
                  <a:pt x="4995545" y="3720987"/>
                </a:lnTo>
                <a:lnTo>
                  <a:pt x="4995545" y="4947518"/>
                </a:lnTo>
                <a:lnTo>
                  <a:pt x="3769014" y="4947518"/>
                </a:lnTo>
                <a:close/>
                <a:moveTo>
                  <a:pt x="0" y="3262804"/>
                </a:moveTo>
                <a:lnTo>
                  <a:pt x="1562793" y="3262804"/>
                </a:lnTo>
                <a:lnTo>
                  <a:pt x="1562793" y="4825597"/>
                </a:lnTo>
                <a:lnTo>
                  <a:pt x="0" y="4825597"/>
                </a:lnTo>
                <a:close/>
                <a:moveTo>
                  <a:pt x="0" y="2647663"/>
                </a:moveTo>
                <a:lnTo>
                  <a:pt x="520931" y="2647663"/>
                </a:lnTo>
                <a:lnTo>
                  <a:pt x="520931" y="3168594"/>
                </a:lnTo>
                <a:lnTo>
                  <a:pt x="0" y="3168594"/>
                </a:lnTo>
                <a:close/>
                <a:moveTo>
                  <a:pt x="615142" y="2223310"/>
                </a:moveTo>
                <a:lnTo>
                  <a:pt x="1557251" y="2223310"/>
                </a:lnTo>
                <a:lnTo>
                  <a:pt x="1557251" y="3165419"/>
                </a:lnTo>
                <a:lnTo>
                  <a:pt x="615142" y="3165419"/>
                </a:lnTo>
                <a:close/>
                <a:moveTo>
                  <a:pt x="1657004" y="2222675"/>
                </a:moveTo>
                <a:lnTo>
                  <a:pt x="3672494" y="2222675"/>
                </a:lnTo>
                <a:lnTo>
                  <a:pt x="3672494" y="4238165"/>
                </a:lnTo>
                <a:lnTo>
                  <a:pt x="1657004" y="4238165"/>
                </a:lnTo>
                <a:close/>
                <a:moveTo>
                  <a:pt x="3765839" y="1197151"/>
                </a:moveTo>
                <a:lnTo>
                  <a:pt x="6195407" y="1197151"/>
                </a:lnTo>
                <a:lnTo>
                  <a:pt x="6195407" y="3626719"/>
                </a:lnTo>
                <a:lnTo>
                  <a:pt x="3765839" y="3626719"/>
                </a:lnTo>
                <a:close/>
                <a:moveTo>
                  <a:pt x="397971" y="739775"/>
                </a:moveTo>
                <a:lnTo>
                  <a:pt x="1782446" y="739775"/>
                </a:lnTo>
                <a:lnTo>
                  <a:pt x="1782446" y="2124249"/>
                </a:lnTo>
                <a:lnTo>
                  <a:pt x="397971" y="2124249"/>
                </a:lnTo>
                <a:close/>
                <a:moveTo>
                  <a:pt x="4824096" y="612776"/>
                </a:moveTo>
                <a:lnTo>
                  <a:pt x="5319396" y="612776"/>
                </a:lnTo>
                <a:lnTo>
                  <a:pt x="5319396" y="1108076"/>
                </a:lnTo>
                <a:lnTo>
                  <a:pt x="4824096" y="1108076"/>
                </a:lnTo>
                <a:close/>
                <a:moveTo>
                  <a:pt x="1877695" y="330202"/>
                </a:moveTo>
                <a:lnTo>
                  <a:pt x="3674744" y="330202"/>
                </a:lnTo>
                <a:lnTo>
                  <a:pt x="3674744" y="2127251"/>
                </a:lnTo>
                <a:lnTo>
                  <a:pt x="1877695" y="2127251"/>
                </a:lnTo>
                <a:close/>
                <a:moveTo>
                  <a:pt x="3769995" y="146051"/>
                </a:moveTo>
                <a:lnTo>
                  <a:pt x="4732020" y="146051"/>
                </a:lnTo>
                <a:lnTo>
                  <a:pt x="4732020" y="1108076"/>
                </a:lnTo>
                <a:lnTo>
                  <a:pt x="3769995" y="1108076"/>
                </a:lnTo>
                <a:close/>
                <a:moveTo>
                  <a:pt x="1137920" y="0"/>
                </a:moveTo>
                <a:lnTo>
                  <a:pt x="1782446" y="0"/>
                </a:lnTo>
                <a:lnTo>
                  <a:pt x="1782446" y="644526"/>
                </a:lnTo>
                <a:lnTo>
                  <a:pt x="1137920" y="6445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463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</p:bldLst>
      </p:timing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DA9C074-26A0-834F-AB3C-EA07BAEB1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964" y="1214244"/>
            <a:ext cx="1792461" cy="1792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2E7AFD3C-7774-AA40-9508-79AFC2A5E1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57825" y="1625580"/>
            <a:ext cx="1381125" cy="1381125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38691B81-DFA1-084C-AD98-2C6251FEC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27914" y="2081019"/>
            <a:ext cx="2427461" cy="242746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D85071CC-7AB7-3B41-8E19-34C7DF8631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519" y="3106544"/>
            <a:ext cx="2014731" cy="20147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0B52885-2AE0-D049-9BEB-619D06F2AB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59169" y="4147944"/>
            <a:ext cx="1557531" cy="155753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7385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1D4C2E-7175-D14A-B778-AB39E5CF2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8118" y="1143534"/>
            <a:ext cx="2426660" cy="24266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232B5E-A6CD-C747-9932-C37B4B48EB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35553" y="784496"/>
            <a:ext cx="2794294" cy="279429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345CDB-3BB2-6F4D-AFA3-8F70C4D9C7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91857" y="1704437"/>
            <a:ext cx="3881715" cy="38817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E3F056-C2ED-034D-8D92-D40B35E69E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129" y="2062790"/>
            <a:ext cx="3169300" cy="31693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510A4C3-0DFE-FB4F-AEAB-86DD7F44FB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5440" y="3704787"/>
            <a:ext cx="2330760" cy="233076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9C9B5-C72C-324C-88A0-5F771DB49D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07962" y="3704787"/>
            <a:ext cx="2228124" cy="2228124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032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4435DD9-6E04-F046-9F3A-C1CC61D8D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5238" y="785893"/>
            <a:ext cx="9623894" cy="5254065"/>
          </a:xfrm>
          <a:custGeom>
            <a:avLst/>
            <a:gdLst>
              <a:gd name="connsiteX0" fmla="*/ 4401854 w 9623894"/>
              <a:gd name="connsiteY0" fmla="*/ 3733799 h 5254065"/>
              <a:gd name="connsiteX1" fmla="*/ 4674624 w 9623894"/>
              <a:gd name="connsiteY1" fmla="*/ 4006569 h 5254065"/>
              <a:gd name="connsiteX2" fmla="*/ 4401854 w 9623894"/>
              <a:gd name="connsiteY2" fmla="*/ 4279339 h 5254065"/>
              <a:gd name="connsiteX3" fmla="*/ 4129084 w 9623894"/>
              <a:gd name="connsiteY3" fmla="*/ 4006569 h 5254065"/>
              <a:gd name="connsiteX4" fmla="*/ 1214155 w 9623894"/>
              <a:gd name="connsiteY4" fmla="*/ 2924175 h 5254065"/>
              <a:gd name="connsiteX5" fmla="*/ 2379100 w 9623894"/>
              <a:gd name="connsiteY5" fmla="*/ 4089120 h 5254065"/>
              <a:gd name="connsiteX6" fmla="*/ 1214155 w 9623894"/>
              <a:gd name="connsiteY6" fmla="*/ 5254065 h 5254065"/>
              <a:gd name="connsiteX7" fmla="*/ 49210 w 9623894"/>
              <a:gd name="connsiteY7" fmla="*/ 4089120 h 5254065"/>
              <a:gd name="connsiteX8" fmla="*/ 5221004 w 9623894"/>
              <a:gd name="connsiteY8" fmla="*/ 2921399 h 5254065"/>
              <a:gd name="connsiteX9" fmla="*/ 5976654 w 9623894"/>
              <a:gd name="connsiteY9" fmla="*/ 3677049 h 5254065"/>
              <a:gd name="connsiteX10" fmla="*/ 5221004 w 9623894"/>
              <a:gd name="connsiteY10" fmla="*/ 4432698 h 5254065"/>
              <a:gd name="connsiteX11" fmla="*/ 4465354 w 9623894"/>
              <a:gd name="connsiteY11" fmla="*/ 3677049 h 5254065"/>
              <a:gd name="connsiteX12" fmla="*/ 8509209 w 9623894"/>
              <a:gd name="connsiteY12" fmla="*/ 2917838 h 5254065"/>
              <a:gd name="connsiteX13" fmla="*/ 9623894 w 9623894"/>
              <a:gd name="connsiteY13" fmla="*/ 4032524 h 5254065"/>
              <a:gd name="connsiteX14" fmla="*/ 8509209 w 9623894"/>
              <a:gd name="connsiteY14" fmla="*/ 5147210 h 5254065"/>
              <a:gd name="connsiteX15" fmla="*/ 7394524 w 9623894"/>
              <a:gd name="connsiteY15" fmla="*/ 4032524 h 5254065"/>
              <a:gd name="connsiteX16" fmla="*/ 782357 w 9623894"/>
              <a:gd name="connsiteY16" fmla="*/ 2489200 h 5254065"/>
              <a:gd name="connsiteX17" fmla="*/ 1148790 w 9623894"/>
              <a:gd name="connsiteY17" fmla="*/ 2855634 h 5254065"/>
              <a:gd name="connsiteX18" fmla="*/ 782358 w 9623894"/>
              <a:gd name="connsiteY18" fmla="*/ 3222066 h 5254065"/>
              <a:gd name="connsiteX19" fmla="*/ 415923 w 9623894"/>
              <a:gd name="connsiteY19" fmla="*/ 2855634 h 5254065"/>
              <a:gd name="connsiteX20" fmla="*/ 6868832 w 9623894"/>
              <a:gd name="connsiteY20" fmla="*/ 1276350 h 5254065"/>
              <a:gd name="connsiteX21" fmla="*/ 8451289 w 9623894"/>
              <a:gd name="connsiteY21" fmla="*/ 2858806 h 5254065"/>
              <a:gd name="connsiteX22" fmla="*/ 6868832 w 9623894"/>
              <a:gd name="connsiteY22" fmla="*/ 4441263 h 5254065"/>
              <a:gd name="connsiteX23" fmla="*/ 5286375 w 9623894"/>
              <a:gd name="connsiteY23" fmla="*/ 2858806 h 5254065"/>
              <a:gd name="connsiteX24" fmla="*/ 7558784 w 9623894"/>
              <a:gd name="connsiteY24" fmla="*/ 1203017 h 5254065"/>
              <a:gd name="connsiteX25" fmla="*/ 7882280 w 9623894"/>
              <a:gd name="connsiteY25" fmla="*/ 1526511 h 5254065"/>
              <a:gd name="connsiteX26" fmla="*/ 7558784 w 9623894"/>
              <a:gd name="connsiteY26" fmla="*/ 1850007 h 5254065"/>
              <a:gd name="connsiteX27" fmla="*/ 7235288 w 9623894"/>
              <a:gd name="connsiteY27" fmla="*/ 1526512 h 5254065"/>
              <a:gd name="connsiteX28" fmla="*/ 8496510 w 9623894"/>
              <a:gd name="connsiteY28" fmla="*/ 1038241 h 5254065"/>
              <a:gd name="connsiteX29" fmla="*/ 9373070 w 9623894"/>
              <a:gd name="connsiteY29" fmla="*/ 1914800 h 5254065"/>
              <a:gd name="connsiteX30" fmla="*/ 8496510 w 9623894"/>
              <a:gd name="connsiteY30" fmla="*/ 2791361 h 5254065"/>
              <a:gd name="connsiteX31" fmla="*/ 7619949 w 9623894"/>
              <a:gd name="connsiteY31" fmla="*/ 1914800 h 5254065"/>
              <a:gd name="connsiteX32" fmla="*/ 3217581 w 9623894"/>
              <a:gd name="connsiteY32" fmla="*/ 920750 h 5254065"/>
              <a:gd name="connsiteX33" fmla="*/ 5152463 w 9623894"/>
              <a:gd name="connsiteY33" fmla="*/ 2855632 h 5254065"/>
              <a:gd name="connsiteX34" fmla="*/ 3217581 w 9623894"/>
              <a:gd name="connsiteY34" fmla="*/ 4790514 h 5254065"/>
              <a:gd name="connsiteX35" fmla="*/ 1282701 w 9623894"/>
              <a:gd name="connsiteY35" fmla="*/ 2855632 h 5254065"/>
              <a:gd name="connsiteX36" fmla="*/ 3757331 w 9623894"/>
              <a:gd name="connsiteY36" fmla="*/ 654052 h 5254065"/>
              <a:gd name="connsiteX37" fmla="*/ 4093598 w 9623894"/>
              <a:gd name="connsiteY37" fmla="*/ 990321 h 5254065"/>
              <a:gd name="connsiteX38" fmla="*/ 3757330 w 9623894"/>
              <a:gd name="connsiteY38" fmla="*/ 1326588 h 5254065"/>
              <a:gd name="connsiteX39" fmla="*/ 3421063 w 9623894"/>
              <a:gd name="connsiteY39" fmla="*/ 990321 h 5254065"/>
              <a:gd name="connsiteX40" fmla="*/ 1217332 w 9623894"/>
              <a:gd name="connsiteY40" fmla="*/ 355602 h 5254065"/>
              <a:gd name="connsiteX41" fmla="*/ 2434663 w 9623894"/>
              <a:gd name="connsiteY41" fmla="*/ 1572933 h 5254065"/>
              <a:gd name="connsiteX42" fmla="*/ 1217332 w 9623894"/>
              <a:gd name="connsiteY42" fmla="*/ 2790264 h 5254065"/>
              <a:gd name="connsiteX43" fmla="*/ 0 w 9623894"/>
              <a:gd name="connsiteY43" fmla="*/ 1572932 h 5254065"/>
              <a:gd name="connsiteX44" fmla="*/ 2500033 w 9623894"/>
              <a:gd name="connsiteY44" fmla="*/ 200028 h 5254065"/>
              <a:gd name="connsiteX45" fmla="*/ 3152212 w 9623894"/>
              <a:gd name="connsiteY45" fmla="*/ 852209 h 5254065"/>
              <a:gd name="connsiteX46" fmla="*/ 2500033 w 9623894"/>
              <a:gd name="connsiteY46" fmla="*/ 1504389 h 5254065"/>
              <a:gd name="connsiteX47" fmla="*/ 1847851 w 9623894"/>
              <a:gd name="connsiteY47" fmla="*/ 852209 h 5254065"/>
              <a:gd name="connsiteX48" fmla="*/ 5221007 w 9623894"/>
              <a:gd name="connsiteY48" fmla="*/ 0 h 5254065"/>
              <a:gd name="connsiteX49" fmla="*/ 6616138 w 9623894"/>
              <a:gd name="connsiteY49" fmla="*/ 1395131 h 5254065"/>
              <a:gd name="connsiteX50" fmla="*/ 5221007 w 9623894"/>
              <a:gd name="connsiteY50" fmla="*/ 2790263 h 5254065"/>
              <a:gd name="connsiteX51" fmla="*/ 3825875 w 9623894"/>
              <a:gd name="connsiteY51" fmla="*/ 1395131 h 525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623894" h="5254065">
                <a:moveTo>
                  <a:pt x="4401854" y="3733799"/>
                </a:moveTo>
                <a:lnTo>
                  <a:pt x="4674624" y="4006569"/>
                </a:lnTo>
                <a:lnTo>
                  <a:pt x="4401854" y="4279339"/>
                </a:lnTo>
                <a:lnTo>
                  <a:pt x="4129084" y="4006569"/>
                </a:lnTo>
                <a:close/>
                <a:moveTo>
                  <a:pt x="1214155" y="2924175"/>
                </a:moveTo>
                <a:lnTo>
                  <a:pt x="2379100" y="4089120"/>
                </a:lnTo>
                <a:lnTo>
                  <a:pt x="1214155" y="5254065"/>
                </a:lnTo>
                <a:lnTo>
                  <a:pt x="49210" y="4089120"/>
                </a:lnTo>
                <a:close/>
                <a:moveTo>
                  <a:pt x="5221004" y="2921399"/>
                </a:moveTo>
                <a:lnTo>
                  <a:pt x="5976654" y="3677049"/>
                </a:lnTo>
                <a:lnTo>
                  <a:pt x="5221004" y="4432698"/>
                </a:lnTo>
                <a:lnTo>
                  <a:pt x="4465354" y="3677049"/>
                </a:lnTo>
                <a:close/>
                <a:moveTo>
                  <a:pt x="8509209" y="2917838"/>
                </a:moveTo>
                <a:lnTo>
                  <a:pt x="9623894" y="4032524"/>
                </a:lnTo>
                <a:lnTo>
                  <a:pt x="8509209" y="5147210"/>
                </a:lnTo>
                <a:lnTo>
                  <a:pt x="7394524" y="4032524"/>
                </a:lnTo>
                <a:close/>
                <a:moveTo>
                  <a:pt x="782357" y="2489200"/>
                </a:moveTo>
                <a:lnTo>
                  <a:pt x="1148790" y="2855634"/>
                </a:lnTo>
                <a:lnTo>
                  <a:pt x="782358" y="3222066"/>
                </a:lnTo>
                <a:lnTo>
                  <a:pt x="415923" y="2855634"/>
                </a:lnTo>
                <a:close/>
                <a:moveTo>
                  <a:pt x="6868832" y="1276350"/>
                </a:moveTo>
                <a:lnTo>
                  <a:pt x="8451289" y="2858806"/>
                </a:lnTo>
                <a:lnTo>
                  <a:pt x="6868832" y="4441263"/>
                </a:lnTo>
                <a:lnTo>
                  <a:pt x="5286375" y="2858806"/>
                </a:lnTo>
                <a:close/>
                <a:moveTo>
                  <a:pt x="7558784" y="1203017"/>
                </a:moveTo>
                <a:lnTo>
                  <a:pt x="7882280" y="1526511"/>
                </a:lnTo>
                <a:lnTo>
                  <a:pt x="7558784" y="1850007"/>
                </a:lnTo>
                <a:lnTo>
                  <a:pt x="7235288" y="1526512"/>
                </a:lnTo>
                <a:close/>
                <a:moveTo>
                  <a:pt x="8496510" y="1038241"/>
                </a:moveTo>
                <a:lnTo>
                  <a:pt x="9373070" y="1914800"/>
                </a:lnTo>
                <a:lnTo>
                  <a:pt x="8496510" y="2791361"/>
                </a:lnTo>
                <a:lnTo>
                  <a:pt x="7619949" y="1914800"/>
                </a:lnTo>
                <a:close/>
                <a:moveTo>
                  <a:pt x="3217581" y="920750"/>
                </a:moveTo>
                <a:lnTo>
                  <a:pt x="5152463" y="2855632"/>
                </a:lnTo>
                <a:lnTo>
                  <a:pt x="3217581" y="4790514"/>
                </a:lnTo>
                <a:lnTo>
                  <a:pt x="1282701" y="2855632"/>
                </a:lnTo>
                <a:close/>
                <a:moveTo>
                  <a:pt x="3757331" y="654052"/>
                </a:moveTo>
                <a:lnTo>
                  <a:pt x="4093598" y="990321"/>
                </a:lnTo>
                <a:lnTo>
                  <a:pt x="3757330" y="1326588"/>
                </a:lnTo>
                <a:lnTo>
                  <a:pt x="3421063" y="990321"/>
                </a:lnTo>
                <a:close/>
                <a:moveTo>
                  <a:pt x="1217332" y="355602"/>
                </a:moveTo>
                <a:lnTo>
                  <a:pt x="2434663" y="1572933"/>
                </a:lnTo>
                <a:lnTo>
                  <a:pt x="1217332" y="2790264"/>
                </a:lnTo>
                <a:lnTo>
                  <a:pt x="0" y="1572932"/>
                </a:lnTo>
                <a:close/>
                <a:moveTo>
                  <a:pt x="2500033" y="200028"/>
                </a:moveTo>
                <a:lnTo>
                  <a:pt x="3152212" y="852209"/>
                </a:lnTo>
                <a:lnTo>
                  <a:pt x="2500033" y="1504389"/>
                </a:lnTo>
                <a:lnTo>
                  <a:pt x="1847851" y="852209"/>
                </a:lnTo>
                <a:close/>
                <a:moveTo>
                  <a:pt x="5221007" y="0"/>
                </a:moveTo>
                <a:lnTo>
                  <a:pt x="6616138" y="1395131"/>
                </a:lnTo>
                <a:lnTo>
                  <a:pt x="5221007" y="2790263"/>
                </a:lnTo>
                <a:lnTo>
                  <a:pt x="3825875" y="13951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0546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</p:bldLst>
      </p:timing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CC277C-4799-2A4C-B01E-70183F45B0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3751" y="850855"/>
            <a:ext cx="5470568" cy="5128475"/>
          </a:xfrm>
          <a:custGeom>
            <a:avLst/>
            <a:gdLst>
              <a:gd name="connsiteX0" fmla="*/ 2428493 w 5470568"/>
              <a:gd name="connsiteY0" fmla="*/ 4102103 h 5128475"/>
              <a:gd name="connsiteX1" fmla="*/ 2748005 w 5470568"/>
              <a:gd name="connsiteY1" fmla="*/ 4421615 h 5128475"/>
              <a:gd name="connsiteX2" fmla="*/ 2428493 w 5470568"/>
              <a:gd name="connsiteY2" fmla="*/ 4741127 h 5128475"/>
              <a:gd name="connsiteX3" fmla="*/ 2108982 w 5470568"/>
              <a:gd name="connsiteY3" fmla="*/ 4421615 h 5128475"/>
              <a:gd name="connsiteX4" fmla="*/ 3574669 w 5470568"/>
              <a:gd name="connsiteY4" fmla="*/ 3733801 h 5128475"/>
              <a:gd name="connsiteX5" fmla="*/ 4106905 w 5470568"/>
              <a:gd name="connsiteY5" fmla="*/ 4266038 h 5128475"/>
              <a:gd name="connsiteX6" fmla="*/ 3574669 w 5470568"/>
              <a:gd name="connsiteY6" fmla="*/ 4798274 h 5128475"/>
              <a:gd name="connsiteX7" fmla="*/ 3042433 w 5470568"/>
              <a:gd name="connsiteY7" fmla="*/ 4266038 h 5128475"/>
              <a:gd name="connsiteX8" fmla="*/ 1275968 w 5470568"/>
              <a:gd name="connsiteY8" fmla="*/ 2952752 h 5128475"/>
              <a:gd name="connsiteX9" fmla="*/ 2363829 w 5470568"/>
              <a:gd name="connsiteY9" fmla="*/ 4040614 h 5128475"/>
              <a:gd name="connsiteX10" fmla="*/ 1275968 w 5470568"/>
              <a:gd name="connsiteY10" fmla="*/ 5128475 h 5128475"/>
              <a:gd name="connsiteX11" fmla="*/ 188107 w 5470568"/>
              <a:gd name="connsiteY11" fmla="*/ 4040614 h 5128475"/>
              <a:gd name="connsiteX12" fmla="*/ 4555743 w 5470568"/>
              <a:gd name="connsiteY12" fmla="*/ 2752726 h 5128475"/>
              <a:gd name="connsiteX13" fmla="*/ 5470568 w 5470568"/>
              <a:gd name="connsiteY13" fmla="*/ 3667551 h 5128475"/>
              <a:gd name="connsiteX14" fmla="*/ 4555744 w 5470568"/>
              <a:gd name="connsiteY14" fmla="*/ 4582375 h 5128475"/>
              <a:gd name="connsiteX15" fmla="*/ 3640919 w 5470568"/>
              <a:gd name="connsiteY15" fmla="*/ 3667550 h 5128475"/>
              <a:gd name="connsiteX16" fmla="*/ 4990718 w 5470568"/>
              <a:gd name="connsiteY16" fmla="*/ 2314577 h 5128475"/>
              <a:gd name="connsiteX17" fmla="*/ 5361031 w 5470568"/>
              <a:gd name="connsiteY17" fmla="*/ 2684889 h 5128475"/>
              <a:gd name="connsiteX18" fmla="*/ 4990719 w 5470568"/>
              <a:gd name="connsiteY18" fmla="*/ 3055200 h 5128475"/>
              <a:gd name="connsiteX19" fmla="*/ 4620406 w 5470568"/>
              <a:gd name="connsiteY19" fmla="*/ 2684889 h 5128475"/>
              <a:gd name="connsiteX20" fmla="*/ 669544 w 5470568"/>
              <a:gd name="connsiteY20" fmla="*/ 2085977 h 5128475"/>
              <a:gd name="connsiteX21" fmla="*/ 1339086 w 5470568"/>
              <a:gd name="connsiteY21" fmla="*/ 2755520 h 5128475"/>
              <a:gd name="connsiteX22" fmla="*/ 669544 w 5470568"/>
              <a:gd name="connsiteY22" fmla="*/ 3425063 h 5128475"/>
              <a:gd name="connsiteX23" fmla="*/ 0 w 5470568"/>
              <a:gd name="connsiteY23" fmla="*/ 2755520 h 5128475"/>
              <a:gd name="connsiteX24" fmla="*/ 355219 w 5470568"/>
              <a:gd name="connsiteY24" fmla="*/ 1774827 h 5128475"/>
              <a:gd name="connsiteX25" fmla="*/ 600118 w 5470568"/>
              <a:gd name="connsiteY25" fmla="*/ 2019727 h 5128475"/>
              <a:gd name="connsiteX26" fmla="*/ 355219 w 5470568"/>
              <a:gd name="connsiteY26" fmla="*/ 2264626 h 5128475"/>
              <a:gd name="connsiteX27" fmla="*/ 110320 w 5470568"/>
              <a:gd name="connsiteY27" fmla="*/ 2019727 h 5128475"/>
              <a:gd name="connsiteX28" fmla="*/ 2815844 w 5470568"/>
              <a:gd name="connsiteY28" fmla="*/ 1412876 h 5128475"/>
              <a:gd name="connsiteX29" fmla="*/ 4286294 w 5470568"/>
              <a:gd name="connsiteY29" fmla="*/ 2883326 h 5128475"/>
              <a:gd name="connsiteX30" fmla="*/ 2815844 w 5470568"/>
              <a:gd name="connsiteY30" fmla="*/ 4353776 h 5128475"/>
              <a:gd name="connsiteX31" fmla="*/ 1345395 w 5470568"/>
              <a:gd name="connsiteY31" fmla="*/ 2883326 h 5128475"/>
              <a:gd name="connsiteX32" fmla="*/ 4355719 w 5470568"/>
              <a:gd name="connsiteY32" fmla="*/ 631826 h 5128475"/>
              <a:gd name="connsiteX33" fmla="*/ 5448344 w 5470568"/>
              <a:gd name="connsiteY33" fmla="*/ 1724450 h 5128475"/>
              <a:gd name="connsiteX34" fmla="*/ 4355718 w 5470568"/>
              <a:gd name="connsiteY34" fmla="*/ 2817076 h 5128475"/>
              <a:gd name="connsiteX35" fmla="*/ 3263093 w 5470568"/>
              <a:gd name="connsiteY35" fmla="*/ 1724451 h 5128475"/>
              <a:gd name="connsiteX36" fmla="*/ 2377693 w 5470568"/>
              <a:gd name="connsiteY36" fmla="*/ 276227 h 5128475"/>
              <a:gd name="connsiteX37" fmla="*/ 2662280 w 5470568"/>
              <a:gd name="connsiteY37" fmla="*/ 560815 h 5128475"/>
              <a:gd name="connsiteX38" fmla="*/ 2377693 w 5470568"/>
              <a:gd name="connsiteY38" fmla="*/ 845401 h 5128475"/>
              <a:gd name="connsiteX39" fmla="*/ 2093106 w 5470568"/>
              <a:gd name="connsiteY39" fmla="*/ 560815 h 5128475"/>
              <a:gd name="connsiteX40" fmla="*/ 3193669 w 5470568"/>
              <a:gd name="connsiteY40" fmla="*/ 165101 h 5128475"/>
              <a:gd name="connsiteX41" fmla="*/ 3943393 w 5470568"/>
              <a:gd name="connsiteY41" fmla="*/ 914826 h 5128475"/>
              <a:gd name="connsiteX42" fmla="*/ 3193668 w 5470568"/>
              <a:gd name="connsiteY42" fmla="*/ 1664550 h 5128475"/>
              <a:gd name="connsiteX43" fmla="*/ 2443944 w 5470568"/>
              <a:gd name="connsiteY43" fmla="*/ 914826 h 5128475"/>
              <a:gd name="connsiteX44" fmla="*/ 1399792 w 5470568"/>
              <a:gd name="connsiteY44" fmla="*/ 0 h 5128475"/>
              <a:gd name="connsiteX45" fmla="*/ 2741656 w 5470568"/>
              <a:gd name="connsiteY45" fmla="*/ 1341863 h 5128475"/>
              <a:gd name="connsiteX46" fmla="*/ 1399792 w 5470568"/>
              <a:gd name="connsiteY46" fmla="*/ 2683726 h 5128475"/>
              <a:gd name="connsiteX47" fmla="*/ 57929 w 5470568"/>
              <a:gd name="connsiteY47" fmla="*/ 1341863 h 512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0568" h="5128475">
                <a:moveTo>
                  <a:pt x="2428493" y="4102103"/>
                </a:moveTo>
                <a:lnTo>
                  <a:pt x="2748005" y="4421615"/>
                </a:lnTo>
                <a:lnTo>
                  <a:pt x="2428493" y="4741127"/>
                </a:lnTo>
                <a:lnTo>
                  <a:pt x="2108982" y="4421615"/>
                </a:lnTo>
                <a:close/>
                <a:moveTo>
                  <a:pt x="3574669" y="3733801"/>
                </a:moveTo>
                <a:lnTo>
                  <a:pt x="4106905" y="4266038"/>
                </a:lnTo>
                <a:lnTo>
                  <a:pt x="3574669" y="4798274"/>
                </a:lnTo>
                <a:lnTo>
                  <a:pt x="3042433" y="4266038"/>
                </a:lnTo>
                <a:close/>
                <a:moveTo>
                  <a:pt x="1275968" y="2952752"/>
                </a:moveTo>
                <a:lnTo>
                  <a:pt x="2363829" y="4040614"/>
                </a:lnTo>
                <a:lnTo>
                  <a:pt x="1275968" y="5128475"/>
                </a:lnTo>
                <a:lnTo>
                  <a:pt x="188107" y="4040614"/>
                </a:lnTo>
                <a:close/>
                <a:moveTo>
                  <a:pt x="4555743" y="2752726"/>
                </a:moveTo>
                <a:lnTo>
                  <a:pt x="5470568" y="3667551"/>
                </a:lnTo>
                <a:lnTo>
                  <a:pt x="4555744" y="4582375"/>
                </a:lnTo>
                <a:lnTo>
                  <a:pt x="3640919" y="3667550"/>
                </a:lnTo>
                <a:close/>
                <a:moveTo>
                  <a:pt x="4990718" y="2314577"/>
                </a:moveTo>
                <a:lnTo>
                  <a:pt x="5361031" y="2684889"/>
                </a:lnTo>
                <a:lnTo>
                  <a:pt x="4990719" y="3055200"/>
                </a:lnTo>
                <a:lnTo>
                  <a:pt x="4620406" y="2684889"/>
                </a:lnTo>
                <a:close/>
                <a:moveTo>
                  <a:pt x="669544" y="2085977"/>
                </a:moveTo>
                <a:lnTo>
                  <a:pt x="1339086" y="2755520"/>
                </a:lnTo>
                <a:lnTo>
                  <a:pt x="669544" y="3425063"/>
                </a:lnTo>
                <a:lnTo>
                  <a:pt x="0" y="2755520"/>
                </a:lnTo>
                <a:close/>
                <a:moveTo>
                  <a:pt x="355219" y="1774827"/>
                </a:moveTo>
                <a:lnTo>
                  <a:pt x="600118" y="2019727"/>
                </a:lnTo>
                <a:lnTo>
                  <a:pt x="355219" y="2264626"/>
                </a:lnTo>
                <a:lnTo>
                  <a:pt x="110320" y="2019727"/>
                </a:lnTo>
                <a:close/>
                <a:moveTo>
                  <a:pt x="2815844" y="1412876"/>
                </a:moveTo>
                <a:lnTo>
                  <a:pt x="4286294" y="2883326"/>
                </a:lnTo>
                <a:lnTo>
                  <a:pt x="2815844" y="4353776"/>
                </a:lnTo>
                <a:lnTo>
                  <a:pt x="1345395" y="2883326"/>
                </a:lnTo>
                <a:close/>
                <a:moveTo>
                  <a:pt x="4355719" y="631826"/>
                </a:moveTo>
                <a:lnTo>
                  <a:pt x="5448344" y="1724450"/>
                </a:lnTo>
                <a:lnTo>
                  <a:pt x="4355718" y="2817076"/>
                </a:lnTo>
                <a:lnTo>
                  <a:pt x="3263093" y="1724451"/>
                </a:lnTo>
                <a:close/>
                <a:moveTo>
                  <a:pt x="2377693" y="276227"/>
                </a:moveTo>
                <a:lnTo>
                  <a:pt x="2662280" y="560815"/>
                </a:lnTo>
                <a:lnTo>
                  <a:pt x="2377693" y="845401"/>
                </a:lnTo>
                <a:lnTo>
                  <a:pt x="2093106" y="560815"/>
                </a:lnTo>
                <a:close/>
                <a:moveTo>
                  <a:pt x="3193669" y="165101"/>
                </a:moveTo>
                <a:lnTo>
                  <a:pt x="3943393" y="914826"/>
                </a:lnTo>
                <a:lnTo>
                  <a:pt x="3193668" y="1664550"/>
                </a:lnTo>
                <a:lnTo>
                  <a:pt x="2443944" y="914826"/>
                </a:lnTo>
                <a:close/>
                <a:moveTo>
                  <a:pt x="1399792" y="0"/>
                </a:moveTo>
                <a:lnTo>
                  <a:pt x="2741656" y="1341863"/>
                </a:lnTo>
                <a:lnTo>
                  <a:pt x="1399792" y="2683726"/>
                </a:lnTo>
                <a:lnTo>
                  <a:pt x="57929" y="13418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118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D8C68A-127E-5048-A757-92E72397B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1735" y="855359"/>
            <a:ext cx="2688815" cy="268881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128D037-E690-F64E-96D0-42C4A23EB0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5750" y="1010934"/>
            <a:ext cx="1506841" cy="1506841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CD0ACFB-5D3D-E345-8672-C223E1C4AC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4900" y="1484009"/>
            <a:ext cx="2183116" cy="218311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77066FF-B4DC-6841-85CC-3C99EE1B3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4025" y="2261884"/>
            <a:ext cx="2949575" cy="2949575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07475F-E230-044C-8152-6322AE14DB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86375" y="3601734"/>
            <a:ext cx="1828800" cy="18288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FF9AEBC-239D-EC4C-857D-B7B0FD267A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38325" y="3801759"/>
            <a:ext cx="2171700" cy="217170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95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519BE3D-560C-484B-8505-C16A0FF842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1709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035742F-DD23-B14B-9DBF-E8803069B6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1382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0EA212-81AC-C547-A3CB-1C888C77DC0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055" y="1313411"/>
            <a:ext cx="2547187" cy="4239383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2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328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96FFABE-DF6F-0E48-AD8E-D05735FB3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2452" y="110836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F8F1F49-3389-2B42-87A5-4E206A333A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92831" y="62622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BE6A6F6-DECA-194F-8878-6F9AD2699E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16583" y="119703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7727D3F-3E25-C547-85A8-E7A89C2DA31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51420" y="1784465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24B4E7-2DC3-CF4C-BB70-852F6F9D9B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80715" y="637308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F5E5657-FD8D-9A4C-855C-0CD146AEF40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15551" y="1019694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249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BEDD300-5867-1D47-B796-27F31F076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52" y="1330036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0B63726-A4F5-1740-ADC1-207F78B752A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76946" y="52093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34D5DC-BE17-9B49-9B20-8A3ECFBA3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00699" y="1867593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B8D8D34-4E10-7D44-9B6D-324E5FBD81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35535" y="1069571"/>
            <a:ext cx="1524000" cy="4438996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925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EBA18F-9514-2149-8580-1D81907C9E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4556" y="1277718"/>
            <a:ext cx="4302892" cy="4302892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1152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532B00-964D-EA4D-A50A-A1631E1C3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1638" y="781050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4E4E6D2-758F-4440-A7A1-78DC07F94E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1638" y="2138796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A0428D7-E8EF-AB4A-A5FA-3A8A3B399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3490999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C7ED66C-8C74-BB43-840A-446D5E9668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1638" y="4848745"/>
            <a:ext cx="1223962" cy="122555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967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F1F0127-4CDA-2B46-87ED-54199A1975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9143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CAA37C-7BE4-5B47-8340-7B955FFBDD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5470" y="1218853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522D4E3-4F19-3848-B693-BE61F8F1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9143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45B99F-1882-BA45-9779-5E876DC45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5470" y="3518708"/>
            <a:ext cx="2642667" cy="211177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586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D021FC6-7B6A-9949-A41A-5D010C02C6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" y="443345"/>
            <a:ext cx="11344101" cy="28872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656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38176D9-6F79-3745-8106-2DD3A7409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499" y="79213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C683D4-E8DE-7D4E-9D26-02AA988F5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67499" y="2598767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C69C746-434D-FB4A-8C39-8274AACBC4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67499" y="4416484"/>
            <a:ext cx="1657003" cy="166289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975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2C872C-64E0-0744-B756-8749E583D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4650" y="171796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2012326-20C6-FF43-ADF3-3EBC87FAA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429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80FF2825-0869-0F4C-AFA5-44ACB65EEC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833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D88F5B6-CE74-724D-A96D-458045ED9A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84651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B0834F7-C32E-714F-B256-151A377820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02470" y="2388524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FD5368E1-2965-D74F-849D-F138A04829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14150" y="4605251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CC9291BF-F098-5143-927B-6BD2EF73D7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0790" y="177339"/>
            <a:ext cx="1811338" cy="2044930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17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796C33-A943-6B44-8219-1939417C70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050" y="168276"/>
            <a:ext cx="11893549" cy="6492874"/>
          </a:xfrm>
          <a:custGeom>
            <a:avLst/>
            <a:gdLst>
              <a:gd name="connsiteX0" fmla="*/ 10064750 w 11893549"/>
              <a:gd name="connsiteY0" fmla="*/ 4441824 h 6492874"/>
              <a:gd name="connsiteX1" fmla="*/ 11893549 w 11893549"/>
              <a:gd name="connsiteY1" fmla="*/ 4441824 h 6492874"/>
              <a:gd name="connsiteX2" fmla="*/ 11893549 w 11893549"/>
              <a:gd name="connsiteY2" fmla="*/ 6492874 h 6492874"/>
              <a:gd name="connsiteX3" fmla="*/ 10064750 w 11893549"/>
              <a:gd name="connsiteY3" fmla="*/ 6492874 h 6492874"/>
              <a:gd name="connsiteX4" fmla="*/ 6045200 w 11893549"/>
              <a:gd name="connsiteY4" fmla="*/ 4441824 h 6492874"/>
              <a:gd name="connsiteX5" fmla="*/ 7873999 w 11893549"/>
              <a:gd name="connsiteY5" fmla="*/ 4441824 h 6492874"/>
              <a:gd name="connsiteX6" fmla="*/ 7873999 w 11893549"/>
              <a:gd name="connsiteY6" fmla="*/ 6492874 h 6492874"/>
              <a:gd name="connsiteX7" fmla="*/ 6045200 w 11893549"/>
              <a:gd name="connsiteY7" fmla="*/ 6492874 h 6492874"/>
              <a:gd name="connsiteX8" fmla="*/ 4025901 w 11893549"/>
              <a:gd name="connsiteY8" fmla="*/ 4441824 h 6492874"/>
              <a:gd name="connsiteX9" fmla="*/ 5854699 w 11893549"/>
              <a:gd name="connsiteY9" fmla="*/ 4441824 h 6492874"/>
              <a:gd name="connsiteX10" fmla="*/ 5854699 w 11893549"/>
              <a:gd name="connsiteY10" fmla="*/ 6492874 h 6492874"/>
              <a:gd name="connsiteX11" fmla="*/ 4025901 w 11893549"/>
              <a:gd name="connsiteY11" fmla="*/ 6492874 h 6492874"/>
              <a:gd name="connsiteX12" fmla="*/ 0 w 11893549"/>
              <a:gd name="connsiteY12" fmla="*/ 4441824 h 6492874"/>
              <a:gd name="connsiteX13" fmla="*/ 1828799 w 11893549"/>
              <a:gd name="connsiteY13" fmla="*/ 4441824 h 6492874"/>
              <a:gd name="connsiteX14" fmla="*/ 1828799 w 11893549"/>
              <a:gd name="connsiteY14" fmla="*/ 6492874 h 6492874"/>
              <a:gd name="connsiteX15" fmla="*/ 0 w 11893549"/>
              <a:gd name="connsiteY15" fmla="*/ 6492874 h 6492874"/>
              <a:gd name="connsiteX16" fmla="*/ 10064750 w 11893549"/>
              <a:gd name="connsiteY16" fmla="*/ 2219324 h 6492874"/>
              <a:gd name="connsiteX17" fmla="*/ 11893549 w 11893549"/>
              <a:gd name="connsiteY17" fmla="*/ 2219324 h 6492874"/>
              <a:gd name="connsiteX18" fmla="*/ 11893549 w 11893549"/>
              <a:gd name="connsiteY18" fmla="*/ 4270374 h 6492874"/>
              <a:gd name="connsiteX19" fmla="*/ 10064750 w 11893549"/>
              <a:gd name="connsiteY19" fmla="*/ 4270374 h 6492874"/>
              <a:gd name="connsiteX20" fmla="*/ 8054975 w 11893549"/>
              <a:gd name="connsiteY20" fmla="*/ 2219324 h 6492874"/>
              <a:gd name="connsiteX21" fmla="*/ 9883774 w 11893549"/>
              <a:gd name="connsiteY21" fmla="*/ 2219324 h 6492874"/>
              <a:gd name="connsiteX22" fmla="*/ 9883774 w 11893549"/>
              <a:gd name="connsiteY22" fmla="*/ 4270374 h 6492874"/>
              <a:gd name="connsiteX23" fmla="*/ 8054975 w 11893549"/>
              <a:gd name="connsiteY23" fmla="*/ 4270374 h 6492874"/>
              <a:gd name="connsiteX24" fmla="*/ 4032251 w 11893549"/>
              <a:gd name="connsiteY24" fmla="*/ 2219324 h 6492874"/>
              <a:gd name="connsiteX25" fmla="*/ 5861050 w 11893549"/>
              <a:gd name="connsiteY25" fmla="*/ 2219324 h 6492874"/>
              <a:gd name="connsiteX26" fmla="*/ 5861050 w 11893549"/>
              <a:gd name="connsiteY26" fmla="*/ 4270374 h 6492874"/>
              <a:gd name="connsiteX27" fmla="*/ 4032251 w 11893549"/>
              <a:gd name="connsiteY27" fmla="*/ 4270374 h 6492874"/>
              <a:gd name="connsiteX28" fmla="*/ 2016127 w 11893549"/>
              <a:gd name="connsiteY28" fmla="*/ 2219324 h 6492874"/>
              <a:gd name="connsiteX29" fmla="*/ 3844926 w 11893549"/>
              <a:gd name="connsiteY29" fmla="*/ 2219324 h 6492874"/>
              <a:gd name="connsiteX30" fmla="*/ 3844926 w 11893549"/>
              <a:gd name="connsiteY30" fmla="*/ 4270374 h 6492874"/>
              <a:gd name="connsiteX31" fmla="*/ 2016127 w 11893549"/>
              <a:gd name="connsiteY31" fmla="*/ 4270374 h 6492874"/>
              <a:gd name="connsiteX32" fmla="*/ 6038850 w 11893549"/>
              <a:gd name="connsiteY32" fmla="*/ 0 h 6492874"/>
              <a:gd name="connsiteX33" fmla="*/ 7867649 w 11893549"/>
              <a:gd name="connsiteY33" fmla="*/ 0 h 6492874"/>
              <a:gd name="connsiteX34" fmla="*/ 7867649 w 11893549"/>
              <a:gd name="connsiteY34" fmla="*/ 2051050 h 6492874"/>
              <a:gd name="connsiteX35" fmla="*/ 6038850 w 11893549"/>
              <a:gd name="connsiteY35" fmla="*/ 2051050 h 6492874"/>
              <a:gd name="connsiteX36" fmla="*/ 4032251 w 11893549"/>
              <a:gd name="connsiteY36" fmla="*/ 0 h 6492874"/>
              <a:gd name="connsiteX37" fmla="*/ 5861050 w 11893549"/>
              <a:gd name="connsiteY37" fmla="*/ 0 h 6492874"/>
              <a:gd name="connsiteX38" fmla="*/ 5861050 w 11893549"/>
              <a:gd name="connsiteY38" fmla="*/ 2051050 h 6492874"/>
              <a:gd name="connsiteX39" fmla="*/ 4032251 w 11893549"/>
              <a:gd name="connsiteY39" fmla="*/ 2051050 h 6492874"/>
              <a:gd name="connsiteX40" fmla="*/ 2 w 11893549"/>
              <a:gd name="connsiteY40" fmla="*/ 0 h 6492874"/>
              <a:gd name="connsiteX41" fmla="*/ 1828801 w 11893549"/>
              <a:gd name="connsiteY41" fmla="*/ 0 h 6492874"/>
              <a:gd name="connsiteX42" fmla="*/ 1828801 w 11893549"/>
              <a:gd name="connsiteY42" fmla="*/ 2051050 h 6492874"/>
              <a:gd name="connsiteX43" fmla="*/ 2 w 11893549"/>
              <a:gd name="connsiteY43" fmla="*/ 2051050 h 649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893549" h="6492874">
                <a:moveTo>
                  <a:pt x="10064750" y="4441824"/>
                </a:moveTo>
                <a:lnTo>
                  <a:pt x="11893549" y="4441824"/>
                </a:lnTo>
                <a:lnTo>
                  <a:pt x="11893549" y="6492874"/>
                </a:lnTo>
                <a:lnTo>
                  <a:pt x="10064750" y="6492874"/>
                </a:lnTo>
                <a:close/>
                <a:moveTo>
                  <a:pt x="6045200" y="4441824"/>
                </a:moveTo>
                <a:lnTo>
                  <a:pt x="7873999" y="4441824"/>
                </a:lnTo>
                <a:lnTo>
                  <a:pt x="7873999" y="6492874"/>
                </a:lnTo>
                <a:lnTo>
                  <a:pt x="6045200" y="6492874"/>
                </a:lnTo>
                <a:close/>
                <a:moveTo>
                  <a:pt x="4025901" y="4441824"/>
                </a:moveTo>
                <a:lnTo>
                  <a:pt x="5854699" y="4441824"/>
                </a:lnTo>
                <a:lnTo>
                  <a:pt x="5854699" y="6492874"/>
                </a:lnTo>
                <a:lnTo>
                  <a:pt x="4025901" y="6492874"/>
                </a:lnTo>
                <a:close/>
                <a:moveTo>
                  <a:pt x="0" y="4441824"/>
                </a:moveTo>
                <a:lnTo>
                  <a:pt x="1828799" y="4441824"/>
                </a:lnTo>
                <a:lnTo>
                  <a:pt x="1828799" y="6492874"/>
                </a:lnTo>
                <a:lnTo>
                  <a:pt x="0" y="6492874"/>
                </a:lnTo>
                <a:close/>
                <a:moveTo>
                  <a:pt x="10064750" y="2219324"/>
                </a:moveTo>
                <a:lnTo>
                  <a:pt x="11893549" y="2219324"/>
                </a:lnTo>
                <a:lnTo>
                  <a:pt x="11893549" y="4270374"/>
                </a:lnTo>
                <a:lnTo>
                  <a:pt x="10064750" y="4270374"/>
                </a:lnTo>
                <a:close/>
                <a:moveTo>
                  <a:pt x="8054975" y="2219324"/>
                </a:moveTo>
                <a:lnTo>
                  <a:pt x="9883774" y="2219324"/>
                </a:lnTo>
                <a:lnTo>
                  <a:pt x="9883774" y="4270374"/>
                </a:lnTo>
                <a:lnTo>
                  <a:pt x="8054975" y="4270374"/>
                </a:lnTo>
                <a:close/>
                <a:moveTo>
                  <a:pt x="4032251" y="2219324"/>
                </a:moveTo>
                <a:lnTo>
                  <a:pt x="5861050" y="2219324"/>
                </a:lnTo>
                <a:lnTo>
                  <a:pt x="5861050" y="4270374"/>
                </a:lnTo>
                <a:lnTo>
                  <a:pt x="4032251" y="4270374"/>
                </a:lnTo>
                <a:close/>
                <a:moveTo>
                  <a:pt x="2016127" y="2219324"/>
                </a:moveTo>
                <a:lnTo>
                  <a:pt x="3844926" y="2219324"/>
                </a:lnTo>
                <a:lnTo>
                  <a:pt x="3844926" y="4270374"/>
                </a:lnTo>
                <a:lnTo>
                  <a:pt x="2016127" y="4270374"/>
                </a:lnTo>
                <a:close/>
                <a:moveTo>
                  <a:pt x="6038850" y="0"/>
                </a:moveTo>
                <a:lnTo>
                  <a:pt x="7867649" y="0"/>
                </a:lnTo>
                <a:lnTo>
                  <a:pt x="7867649" y="2051050"/>
                </a:lnTo>
                <a:lnTo>
                  <a:pt x="6038850" y="2051050"/>
                </a:lnTo>
                <a:close/>
                <a:moveTo>
                  <a:pt x="4032251" y="0"/>
                </a:moveTo>
                <a:lnTo>
                  <a:pt x="5861050" y="0"/>
                </a:lnTo>
                <a:lnTo>
                  <a:pt x="5861050" y="2051050"/>
                </a:lnTo>
                <a:lnTo>
                  <a:pt x="4032251" y="2051050"/>
                </a:lnTo>
                <a:close/>
                <a:moveTo>
                  <a:pt x="2" y="0"/>
                </a:moveTo>
                <a:lnTo>
                  <a:pt x="1828801" y="0"/>
                </a:lnTo>
                <a:lnTo>
                  <a:pt x="1828801" y="2051050"/>
                </a:lnTo>
                <a:lnTo>
                  <a:pt x="2" y="20510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981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</p:bldLst>
      </p:timing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A26EF77-BE7A-3E42-8B9A-30F1A4A0C5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588199" cy="6857698"/>
          </a:xfrm>
          <a:custGeom>
            <a:avLst/>
            <a:gdLst>
              <a:gd name="connsiteX0" fmla="*/ 8973881 w 9588199"/>
              <a:gd name="connsiteY0" fmla="*/ 6242842 h 6857698"/>
              <a:gd name="connsiteX1" fmla="*/ 9588199 w 9588199"/>
              <a:gd name="connsiteY1" fmla="*/ 6857698 h 6857698"/>
              <a:gd name="connsiteX2" fmla="*/ 8356864 w 9588199"/>
              <a:gd name="connsiteY2" fmla="*/ 6857698 h 6857698"/>
              <a:gd name="connsiteX3" fmla="*/ 6378143 w 9588199"/>
              <a:gd name="connsiteY3" fmla="*/ 6242842 h 6857698"/>
              <a:gd name="connsiteX4" fmla="*/ 6992637 w 9588199"/>
              <a:gd name="connsiteY4" fmla="*/ 6857698 h 6857698"/>
              <a:gd name="connsiteX5" fmla="*/ 5763948 w 9588199"/>
              <a:gd name="connsiteY5" fmla="*/ 6857698 h 6857698"/>
              <a:gd name="connsiteX6" fmla="*/ 3782732 w 9588199"/>
              <a:gd name="connsiteY6" fmla="*/ 6242842 h 6857698"/>
              <a:gd name="connsiteX7" fmla="*/ 4397075 w 9588199"/>
              <a:gd name="connsiteY7" fmla="*/ 6857698 h 6857698"/>
              <a:gd name="connsiteX8" fmla="*/ 3168387 w 9588199"/>
              <a:gd name="connsiteY8" fmla="*/ 6857698 h 6857698"/>
              <a:gd name="connsiteX9" fmla="*/ 1188492 w 9588199"/>
              <a:gd name="connsiteY9" fmla="*/ 6242842 h 6857698"/>
              <a:gd name="connsiteX10" fmla="*/ 1802836 w 9588199"/>
              <a:gd name="connsiteY10" fmla="*/ 6857698 h 6857698"/>
              <a:gd name="connsiteX11" fmla="*/ 574146 w 9588199"/>
              <a:gd name="connsiteY11" fmla="*/ 6857698 h 6857698"/>
              <a:gd name="connsiteX12" fmla="*/ 0 w 9588199"/>
              <a:gd name="connsiteY12" fmla="*/ 5057509 h 6857698"/>
              <a:gd name="connsiteX13" fmla="*/ 1065971 w 9588199"/>
              <a:gd name="connsiteY13" fmla="*/ 6123221 h 6857698"/>
              <a:gd name="connsiteX14" fmla="*/ 331616 w 9588199"/>
              <a:gd name="connsiteY14" fmla="*/ 6857698 h 6857698"/>
              <a:gd name="connsiteX15" fmla="*/ 0 w 9588199"/>
              <a:gd name="connsiteY15" fmla="*/ 6857698 h 6857698"/>
              <a:gd name="connsiteX16" fmla="*/ 7674062 w 9588199"/>
              <a:gd name="connsiteY16" fmla="*/ 4946384 h 6857698"/>
              <a:gd name="connsiteX17" fmla="*/ 8853980 w 9588199"/>
              <a:gd name="connsiteY17" fmla="*/ 6123408 h 6857698"/>
              <a:gd name="connsiteX18" fmla="*/ 8119869 w 9588199"/>
              <a:gd name="connsiteY18" fmla="*/ 6857698 h 6857698"/>
              <a:gd name="connsiteX19" fmla="*/ 7231255 w 9588199"/>
              <a:gd name="connsiteY19" fmla="*/ 6857698 h 6857698"/>
              <a:gd name="connsiteX20" fmla="*/ 6496843 w 9588199"/>
              <a:gd name="connsiteY20" fmla="*/ 6123408 h 6857698"/>
              <a:gd name="connsiteX21" fmla="*/ 5081323 w 9588199"/>
              <a:gd name="connsiteY21" fmla="*/ 4946384 h 6857698"/>
              <a:gd name="connsiteX22" fmla="*/ 6258418 w 9588199"/>
              <a:gd name="connsiteY22" fmla="*/ 6123408 h 6857698"/>
              <a:gd name="connsiteX23" fmla="*/ 5524196 w 9588199"/>
              <a:gd name="connsiteY23" fmla="*/ 6857698 h 6857698"/>
              <a:gd name="connsiteX24" fmla="*/ 4638449 w 9588199"/>
              <a:gd name="connsiteY24" fmla="*/ 6857698 h 6857698"/>
              <a:gd name="connsiteX25" fmla="*/ 3903928 w 9588199"/>
              <a:gd name="connsiteY25" fmla="*/ 6123408 h 6857698"/>
              <a:gd name="connsiteX26" fmla="*/ 2485611 w 9588199"/>
              <a:gd name="connsiteY26" fmla="*/ 4946384 h 6857698"/>
              <a:gd name="connsiteX27" fmla="*/ 3662857 w 9588199"/>
              <a:gd name="connsiteY27" fmla="*/ 6123408 h 6857698"/>
              <a:gd name="connsiteX28" fmla="*/ 2928428 w 9588199"/>
              <a:gd name="connsiteY28" fmla="*/ 6857698 h 6857698"/>
              <a:gd name="connsiteX29" fmla="*/ 2042794 w 9588199"/>
              <a:gd name="connsiteY29" fmla="*/ 6857698 h 6857698"/>
              <a:gd name="connsiteX30" fmla="*/ 1308365 w 9588199"/>
              <a:gd name="connsiteY30" fmla="*/ 6123408 h 6857698"/>
              <a:gd name="connsiteX31" fmla="*/ 6377453 w 9588199"/>
              <a:gd name="connsiteY31" fmla="*/ 3648603 h 6857698"/>
              <a:gd name="connsiteX32" fmla="*/ 7557522 w 9588199"/>
              <a:gd name="connsiteY32" fmla="*/ 4825849 h 6857698"/>
              <a:gd name="connsiteX33" fmla="*/ 6377453 w 9588199"/>
              <a:gd name="connsiteY33" fmla="*/ 6003094 h 6857698"/>
              <a:gd name="connsiteX34" fmla="*/ 5200385 w 9588199"/>
              <a:gd name="connsiteY34" fmla="*/ 4825849 h 6857698"/>
              <a:gd name="connsiteX35" fmla="*/ 3783394 w 9588199"/>
              <a:gd name="connsiteY35" fmla="*/ 3648603 h 6857698"/>
              <a:gd name="connsiteX36" fmla="*/ 4960637 w 9588199"/>
              <a:gd name="connsiteY36" fmla="*/ 4825849 h 6857698"/>
              <a:gd name="connsiteX37" fmla="*/ 3783394 w 9588199"/>
              <a:gd name="connsiteY37" fmla="*/ 6003094 h 6857698"/>
              <a:gd name="connsiteX38" fmla="*/ 2606149 w 9588199"/>
              <a:gd name="connsiteY38" fmla="*/ 4825849 h 6857698"/>
              <a:gd name="connsiteX39" fmla="*/ 1189154 w 9588199"/>
              <a:gd name="connsiteY39" fmla="*/ 3648603 h 6857698"/>
              <a:gd name="connsiteX40" fmla="*/ 2366401 w 9588199"/>
              <a:gd name="connsiteY40" fmla="*/ 4825849 h 6857698"/>
              <a:gd name="connsiteX41" fmla="*/ 1189154 w 9588199"/>
              <a:gd name="connsiteY41" fmla="*/ 6003094 h 6857698"/>
              <a:gd name="connsiteX42" fmla="*/ 11909 w 9588199"/>
              <a:gd name="connsiteY42" fmla="*/ 4825849 h 6857698"/>
              <a:gd name="connsiteX43" fmla="*/ 1 w 9588199"/>
              <a:gd name="connsiteY43" fmla="*/ 2463270 h 6857698"/>
              <a:gd name="connsiteX44" fmla="*/ 1065972 w 9588199"/>
              <a:gd name="connsiteY44" fmla="*/ 3528429 h 6857698"/>
              <a:gd name="connsiteX45" fmla="*/ 1 w 9588199"/>
              <a:gd name="connsiteY45" fmla="*/ 4594188 h 6857698"/>
              <a:gd name="connsiteX46" fmla="*/ 5081323 w 9588199"/>
              <a:gd name="connsiteY46" fmla="*/ 2352145 h 6857698"/>
              <a:gd name="connsiteX47" fmla="*/ 6258418 w 9588199"/>
              <a:gd name="connsiteY47" fmla="*/ 3529240 h 6857698"/>
              <a:gd name="connsiteX48" fmla="*/ 5081323 w 9588199"/>
              <a:gd name="connsiteY48" fmla="*/ 4706635 h 6857698"/>
              <a:gd name="connsiteX49" fmla="*/ 3903929 w 9588199"/>
              <a:gd name="connsiteY49" fmla="*/ 3529240 h 6857698"/>
              <a:gd name="connsiteX50" fmla="*/ 2485613 w 9588199"/>
              <a:gd name="connsiteY50" fmla="*/ 2352145 h 6857698"/>
              <a:gd name="connsiteX51" fmla="*/ 3662858 w 9588199"/>
              <a:gd name="connsiteY51" fmla="*/ 3529240 h 6857698"/>
              <a:gd name="connsiteX52" fmla="*/ 2485613 w 9588199"/>
              <a:gd name="connsiteY52" fmla="*/ 4706635 h 6857698"/>
              <a:gd name="connsiteX53" fmla="*/ 1308367 w 9588199"/>
              <a:gd name="connsiteY53" fmla="*/ 3529240 h 6857698"/>
              <a:gd name="connsiteX54" fmla="*/ 3783394 w 9588199"/>
              <a:gd name="connsiteY54" fmla="*/ 1051719 h 6857698"/>
              <a:gd name="connsiteX55" fmla="*/ 4960637 w 9588199"/>
              <a:gd name="connsiteY55" fmla="*/ 2231638 h 6857698"/>
              <a:gd name="connsiteX56" fmla="*/ 3783394 w 9588199"/>
              <a:gd name="connsiteY56" fmla="*/ 3408857 h 6857698"/>
              <a:gd name="connsiteX57" fmla="*/ 2606149 w 9588199"/>
              <a:gd name="connsiteY57" fmla="*/ 2231638 h 6857698"/>
              <a:gd name="connsiteX58" fmla="*/ 1189155 w 9588199"/>
              <a:gd name="connsiteY58" fmla="*/ 1051719 h 6857698"/>
              <a:gd name="connsiteX59" fmla="*/ 2366402 w 9588199"/>
              <a:gd name="connsiteY59" fmla="*/ 2231638 h 6857698"/>
              <a:gd name="connsiteX60" fmla="*/ 1189155 w 9588199"/>
              <a:gd name="connsiteY60" fmla="*/ 3408857 h 6857698"/>
              <a:gd name="connsiteX61" fmla="*/ 11909 w 9588199"/>
              <a:gd name="connsiteY61" fmla="*/ 2231638 h 6857698"/>
              <a:gd name="connsiteX62" fmla="*/ 2239903 w 9588199"/>
              <a:gd name="connsiteY62" fmla="*/ 0 h 6857698"/>
              <a:gd name="connsiteX63" fmla="*/ 2731322 w 9588199"/>
              <a:gd name="connsiteY63" fmla="*/ 0 h 6857698"/>
              <a:gd name="connsiteX64" fmla="*/ 3662858 w 9588199"/>
              <a:gd name="connsiteY64" fmla="*/ 934056 h 6857698"/>
              <a:gd name="connsiteX65" fmla="*/ 2485613 w 9588199"/>
              <a:gd name="connsiteY65" fmla="*/ 2111075 h 6857698"/>
              <a:gd name="connsiteX66" fmla="*/ 1308366 w 9588199"/>
              <a:gd name="connsiteY66" fmla="*/ 934056 h 6857698"/>
              <a:gd name="connsiteX67" fmla="*/ 374388 w 9588199"/>
              <a:gd name="connsiteY67" fmla="*/ 0 h 6857698"/>
              <a:gd name="connsiteX68" fmla="*/ 2002598 w 9588199"/>
              <a:gd name="connsiteY68" fmla="*/ 0 h 6857698"/>
              <a:gd name="connsiteX69" fmla="*/ 1188493 w 9588199"/>
              <a:gd name="connsiteY69" fmla="*/ 814617 h 6857698"/>
              <a:gd name="connsiteX70" fmla="*/ 1 w 9588199"/>
              <a:gd name="connsiteY70" fmla="*/ 0 h 6857698"/>
              <a:gd name="connsiteX71" fmla="*/ 131447 w 9588199"/>
              <a:gd name="connsiteY71" fmla="*/ 0 h 6857698"/>
              <a:gd name="connsiteX72" fmla="*/ 1065972 w 9588199"/>
              <a:gd name="connsiteY72" fmla="*/ 934130 h 6857698"/>
              <a:gd name="connsiteX73" fmla="*/ 1 w 9588199"/>
              <a:gd name="connsiteY73" fmla="*/ 1999950 h 685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588199" h="6857698">
                <a:moveTo>
                  <a:pt x="8973881" y="6242842"/>
                </a:moveTo>
                <a:lnTo>
                  <a:pt x="9588199" y="6857698"/>
                </a:lnTo>
                <a:lnTo>
                  <a:pt x="8356864" y="6857698"/>
                </a:lnTo>
                <a:close/>
                <a:moveTo>
                  <a:pt x="6378143" y="6242842"/>
                </a:moveTo>
                <a:lnTo>
                  <a:pt x="6992637" y="6857698"/>
                </a:lnTo>
                <a:lnTo>
                  <a:pt x="5763948" y="6857698"/>
                </a:lnTo>
                <a:close/>
                <a:moveTo>
                  <a:pt x="3782732" y="6242842"/>
                </a:moveTo>
                <a:lnTo>
                  <a:pt x="4397075" y="6857698"/>
                </a:lnTo>
                <a:lnTo>
                  <a:pt x="3168387" y="6857698"/>
                </a:lnTo>
                <a:close/>
                <a:moveTo>
                  <a:pt x="1188492" y="6242842"/>
                </a:moveTo>
                <a:lnTo>
                  <a:pt x="1802836" y="6857698"/>
                </a:lnTo>
                <a:lnTo>
                  <a:pt x="574146" y="6857698"/>
                </a:lnTo>
                <a:close/>
                <a:moveTo>
                  <a:pt x="0" y="5057509"/>
                </a:moveTo>
                <a:lnTo>
                  <a:pt x="1065971" y="6123221"/>
                </a:lnTo>
                <a:lnTo>
                  <a:pt x="331616" y="6857698"/>
                </a:lnTo>
                <a:lnTo>
                  <a:pt x="0" y="6857698"/>
                </a:lnTo>
                <a:close/>
                <a:moveTo>
                  <a:pt x="7674062" y="4946384"/>
                </a:moveTo>
                <a:lnTo>
                  <a:pt x="8853980" y="6123408"/>
                </a:lnTo>
                <a:lnTo>
                  <a:pt x="8119869" y="6857698"/>
                </a:lnTo>
                <a:lnTo>
                  <a:pt x="7231255" y="6857698"/>
                </a:lnTo>
                <a:lnTo>
                  <a:pt x="6496843" y="6123408"/>
                </a:lnTo>
                <a:close/>
                <a:moveTo>
                  <a:pt x="5081323" y="4946384"/>
                </a:moveTo>
                <a:lnTo>
                  <a:pt x="6258418" y="6123408"/>
                </a:lnTo>
                <a:lnTo>
                  <a:pt x="5524196" y="6857698"/>
                </a:lnTo>
                <a:lnTo>
                  <a:pt x="4638449" y="6857698"/>
                </a:lnTo>
                <a:lnTo>
                  <a:pt x="3903928" y="6123408"/>
                </a:lnTo>
                <a:close/>
                <a:moveTo>
                  <a:pt x="2485611" y="4946384"/>
                </a:moveTo>
                <a:lnTo>
                  <a:pt x="3662857" y="6123408"/>
                </a:lnTo>
                <a:lnTo>
                  <a:pt x="2928428" y="6857698"/>
                </a:lnTo>
                <a:lnTo>
                  <a:pt x="2042794" y="6857698"/>
                </a:lnTo>
                <a:lnTo>
                  <a:pt x="1308365" y="6123408"/>
                </a:lnTo>
                <a:close/>
                <a:moveTo>
                  <a:pt x="6377453" y="3648603"/>
                </a:moveTo>
                <a:lnTo>
                  <a:pt x="7557522" y="4825849"/>
                </a:lnTo>
                <a:lnTo>
                  <a:pt x="6377453" y="6003094"/>
                </a:lnTo>
                <a:lnTo>
                  <a:pt x="5200385" y="4825849"/>
                </a:lnTo>
                <a:close/>
                <a:moveTo>
                  <a:pt x="3783394" y="3648603"/>
                </a:moveTo>
                <a:lnTo>
                  <a:pt x="4960637" y="4825849"/>
                </a:lnTo>
                <a:lnTo>
                  <a:pt x="3783394" y="6003094"/>
                </a:lnTo>
                <a:lnTo>
                  <a:pt x="2606149" y="4825849"/>
                </a:lnTo>
                <a:close/>
                <a:moveTo>
                  <a:pt x="1189154" y="3648603"/>
                </a:moveTo>
                <a:lnTo>
                  <a:pt x="2366401" y="4825849"/>
                </a:lnTo>
                <a:lnTo>
                  <a:pt x="1189154" y="6003094"/>
                </a:lnTo>
                <a:lnTo>
                  <a:pt x="11909" y="4825849"/>
                </a:lnTo>
                <a:close/>
                <a:moveTo>
                  <a:pt x="1" y="2463270"/>
                </a:moveTo>
                <a:lnTo>
                  <a:pt x="1065972" y="3528429"/>
                </a:lnTo>
                <a:lnTo>
                  <a:pt x="1" y="4594188"/>
                </a:lnTo>
                <a:close/>
                <a:moveTo>
                  <a:pt x="5081323" y="2352145"/>
                </a:moveTo>
                <a:lnTo>
                  <a:pt x="6258418" y="3529240"/>
                </a:lnTo>
                <a:lnTo>
                  <a:pt x="5081323" y="4706635"/>
                </a:lnTo>
                <a:lnTo>
                  <a:pt x="3903929" y="3529240"/>
                </a:lnTo>
                <a:close/>
                <a:moveTo>
                  <a:pt x="2485613" y="2352145"/>
                </a:moveTo>
                <a:lnTo>
                  <a:pt x="3662858" y="3529240"/>
                </a:lnTo>
                <a:lnTo>
                  <a:pt x="2485613" y="4706635"/>
                </a:lnTo>
                <a:lnTo>
                  <a:pt x="1308367" y="3529240"/>
                </a:lnTo>
                <a:close/>
                <a:moveTo>
                  <a:pt x="3783394" y="1051719"/>
                </a:moveTo>
                <a:lnTo>
                  <a:pt x="4960637" y="2231638"/>
                </a:lnTo>
                <a:lnTo>
                  <a:pt x="3783394" y="3408857"/>
                </a:lnTo>
                <a:lnTo>
                  <a:pt x="2606149" y="2231638"/>
                </a:lnTo>
                <a:close/>
                <a:moveTo>
                  <a:pt x="1189155" y="1051719"/>
                </a:moveTo>
                <a:lnTo>
                  <a:pt x="2366402" y="2231638"/>
                </a:lnTo>
                <a:lnTo>
                  <a:pt x="1189155" y="3408857"/>
                </a:lnTo>
                <a:lnTo>
                  <a:pt x="11909" y="2231638"/>
                </a:lnTo>
                <a:close/>
                <a:moveTo>
                  <a:pt x="2239903" y="0"/>
                </a:moveTo>
                <a:lnTo>
                  <a:pt x="2731322" y="0"/>
                </a:lnTo>
                <a:lnTo>
                  <a:pt x="3662858" y="934056"/>
                </a:lnTo>
                <a:lnTo>
                  <a:pt x="2485613" y="2111075"/>
                </a:lnTo>
                <a:lnTo>
                  <a:pt x="1308366" y="934056"/>
                </a:lnTo>
                <a:close/>
                <a:moveTo>
                  <a:pt x="374388" y="0"/>
                </a:moveTo>
                <a:lnTo>
                  <a:pt x="2002598" y="0"/>
                </a:lnTo>
                <a:lnTo>
                  <a:pt x="1188493" y="814617"/>
                </a:lnTo>
                <a:close/>
                <a:moveTo>
                  <a:pt x="1" y="0"/>
                </a:moveTo>
                <a:lnTo>
                  <a:pt x="131447" y="0"/>
                </a:lnTo>
                <a:lnTo>
                  <a:pt x="1065972" y="934130"/>
                </a:lnTo>
                <a:lnTo>
                  <a:pt x="1" y="19999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840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180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6D93C8-168A-C543-BF0D-B075830CBD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4114" y="9587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C3120F-8E0D-DC42-856F-E38C961A70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553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3B6BD8-EBA8-3E46-82B9-9F289F6B8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2689" y="2250977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0EABEF-4ECA-7940-9BB0-4D150F718C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4114" y="3549552"/>
            <a:ext cx="2349598" cy="2349598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020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7C803A-63D4-DE47-A936-1A2DA285A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4009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47C482-531A-184F-AD3B-C7F438E5A0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728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9C581D-A171-1944-B090-59C9D9817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3734" y="1851380"/>
            <a:ext cx="2657120" cy="265712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064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ADF2A6-3F02-1445-8CB5-17E40E257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81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811F10-4D4A-604C-8FAF-029B0D7C0D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453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A297A5-475F-FA4E-9D78-D9F8677924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625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F78CDD-CCFF-8448-B5B8-2B186D0EE9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79759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646EE4-01C4-3541-AC11-6A8BA5F802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7826" y="2137130"/>
            <a:ext cx="2071666" cy="2071666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1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115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EF4933-E4EF-884F-A0A8-66AE3A00AA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448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20C4D4-CC8E-724A-8A81-5B3B4BD4D65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54770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44FD7B-5AAC-A347-83D5-7C4C73139E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1092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24F087-0EE8-FF47-B37F-2EEA100745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27414" y="1850596"/>
            <a:ext cx="2656090" cy="2656090"/>
          </a:xfrm>
          <a:custGeom>
            <a:avLst/>
            <a:gdLst>
              <a:gd name="connsiteX0" fmla="*/ 2151446 w 4302892"/>
              <a:gd name="connsiteY0" fmla="*/ 0 h 4302892"/>
              <a:gd name="connsiteX1" fmla="*/ 4302892 w 4302892"/>
              <a:gd name="connsiteY1" fmla="*/ 2151446 h 4302892"/>
              <a:gd name="connsiteX2" fmla="*/ 2151446 w 4302892"/>
              <a:gd name="connsiteY2" fmla="*/ 4302892 h 4302892"/>
              <a:gd name="connsiteX3" fmla="*/ 0 w 4302892"/>
              <a:gd name="connsiteY3" fmla="*/ 2151446 h 43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2892" h="4302892">
                <a:moveTo>
                  <a:pt x="2151446" y="0"/>
                </a:moveTo>
                <a:lnTo>
                  <a:pt x="4302892" y="2151446"/>
                </a:lnTo>
                <a:lnTo>
                  <a:pt x="2151446" y="4302892"/>
                </a:lnTo>
                <a:lnTo>
                  <a:pt x="0" y="2151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07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5A78D70-7993-254C-9875-03D1C0F339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1192726"/>
            <a:ext cx="2763812" cy="447774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920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731B47F-8552-2C47-A658-8AE5552615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095" y="0"/>
            <a:ext cx="2763812" cy="342603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F81C21-20E1-C549-BD29-03CA9CDCF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4095" y="3426031"/>
            <a:ext cx="2763812" cy="343196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224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357DF78-999B-2B4D-8333-849EC494F1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3445" y="1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1C6DE09-6076-6F45-9C94-4878E20979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745" y="1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6F910B6E-D76A-FF41-B7C4-B4DD18A413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3445" y="2289176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6FE8865-B0CD-3D40-8D38-867873E65E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745" y="2289176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17C32DD-7C52-4C48-89DF-2F76C0EAF1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3445" y="4572000"/>
            <a:ext cx="2272555" cy="2286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0BE6E79-F08D-734E-B89E-A581C7818E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745" y="4572000"/>
            <a:ext cx="2272555" cy="2286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6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F17ADF6-F0BB-3640-AFCE-DF4CD8F9C8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4195CB-3E08-E04E-953B-DA5CED0D7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7700" y="2463800"/>
            <a:ext cx="32766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4493C34-FCD1-E44C-94CE-808BECA144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125" y="2463800"/>
            <a:ext cx="32766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53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72D62AA-5889-DD41-AA32-2D84602A30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194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70EC7D-DEFE-1448-A300-2CAC2D929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7469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EE8E47F-BF4B-9749-A6F6-0B4F4B60E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919" y="2463800"/>
            <a:ext cx="2582182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09717BB-4F58-3A46-A3BF-B02A1A5142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194" y="2463800"/>
            <a:ext cx="2582182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988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58EDF8-A1C5-A949-B125-8FA14C267E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878" y="2463800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1B35FEA-F6F9-904D-AAED-66DC2196B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5628" y="2463800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CD9BFC0-A286-AE4E-9D6D-92D34AB226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6378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BD0E131-5833-6A46-B602-24AAFA6FC9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87603" y="2466975"/>
            <a:ext cx="2191347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0489A2A-8F64-ED45-A7C6-0A9D268E9D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78353" y="2466975"/>
            <a:ext cx="2191347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53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51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5FEEC70-FC45-9C4C-A5EA-4CC053E969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695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5AC1882E-D0CB-0B41-8D66-0843CA6009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89225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17E41BD-7C66-1B4C-808D-E0425D1D1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94200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3FD7911-8E8D-B049-ABDF-208546935A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727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5C84460-CCCB-7B4E-9C1F-5ABDA39A6F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79548" y="2410361"/>
            <a:ext cx="1701800" cy="34798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62F672-66A1-6C4D-A461-1A36BA5030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84523" y="2410361"/>
            <a:ext cx="1701800" cy="34798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527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77082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75367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5221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222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1" y="365083"/>
            <a:ext cx="10514231" cy="1325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74859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BC1C17-ABC0-47E0-B638-AF89C281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1A8E7-8BE9-4116-AFAC-140BD367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FE02C-7156-4E54-AB1A-668571CA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48331-86EA-45BB-8188-94B6993C2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8417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47238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>
                <a:solidFill>
                  <a:srgbClr val="272E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793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800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9769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9723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9991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91" y="365083"/>
            <a:ext cx="10514231" cy="1325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60814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-C-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60119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735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purpos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2108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15713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5574-FC81-BB40-0A51-10B6124E8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9CED-3195-83C6-731E-4E69EF7D7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C8CA-5319-7501-6BDB-26B43D94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51189-9640-0EDE-695B-A8A1764F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8F23-9C97-0E68-09C1-6A4F5A8C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30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9572-743F-2955-B5DE-2E84CCE3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4468-517D-8678-9B4B-6E52AA3AC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E5E17-25D3-D2A4-58A8-A6867AE0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C2EA3-CEBC-5AB1-A5EA-739D2239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3ED5E-9B66-F026-B146-592A025E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0669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09D6-377A-0F18-3FB2-EBEDD220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C5DCC-A738-E0A5-1F6F-C59117CD3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2C39-5389-5F5E-A28A-B594B43B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EF4F-217C-8570-01BA-5558E92D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25D2-6186-B5F4-2BA2-4B5C06EC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14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385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D78D-4DEA-B501-7E66-034ECE3A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0ABE-4999-8012-E7D4-6E5F7E6E8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783AB-2A6B-BD80-65F0-61BAED6E3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CB764-6259-04EA-AC75-6B2B8C69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04F6E-E7AF-4D8A-17A2-E7748C57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6573D-858C-1731-4B8B-D8711C83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7365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81E0-5838-1392-42F6-BF5FC2F6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8EB0-87DF-8CEE-3E01-7EE922FFD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079D4-0AB4-BDFB-3CD0-224D6AA5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65FF1-4156-2D3D-4D52-98EB31C7D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43D3D-E31B-7E0D-DA81-C2AB2D1A1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45978-9509-1EE8-6261-5A4C6E02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740B3-C65A-8444-D305-D84A187E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2F4C7-6B91-6624-43F9-15BA086E3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1141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6CE-A54D-A4F3-AA1E-79307871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CE712-D637-8FD7-1368-AA015AAA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D63F7-5311-F755-94AB-47CDE960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59250-C8A7-34B6-037B-94CA686E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248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FFB31-9681-17C1-0D03-16388CCA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091E8-FD83-9BDF-1A03-C1345B1F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03CBA-C00C-29A0-3A0A-34C53741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88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8DA4-22E3-95BF-42AB-EBFAA786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68A-E19F-60D0-152D-028343B0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319EC-D458-E009-D8C0-F4530BA2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2DF4A-C923-2E64-90E9-EEE62BA1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372B-3220-2845-C9B5-57BC6222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0121B-E578-119D-C7FB-0C22CF85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3795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9E60-E902-FE15-93C1-01710DAC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775FF-B6E3-E8B0-877E-DAA7FD9F4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D6CFA-61E3-48D3-5B42-03CF90020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241C2-DFDD-BA27-9AB0-7F33B04F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FDCA0-461A-99C3-B844-4E707E15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F96DE-E2A0-33F0-BAD2-42A5078C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983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AAB3-ADAA-CF8C-0420-25F2F9DF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E4756-B9E0-200C-8F1E-B25418F2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66DA-3095-5CED-5D7E-D639AF6E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0AD7-17DF-0832-0694-5D5BD2F9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04563-CA51-F964-0D4E-F7CFC6DE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463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390B0-B43F-3F04-4510-91F85A01E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3FFF8-6DF2-AC13-9F81-765BDDE61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3681-856F-1760-3B5E-DA50DB13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93D14-A68E-33A8-C288-521632AB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1130A-8751-719A-A23F-91E0F7B4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45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29358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450615" y="450846"/>
            <a:ext cx="11290771" cy="5956308"/>
          </a:xfrm>
          <a:custGeom>
            <a:avLst/>
            <a:gdLst>
              <a:gd name="connsiteX0" fmla="*/ 0 w 11290771"/>
              <a:gd name="connsiteY0" fmla="*/ 0 h 5956308"/>
              <a:gd name="connsiteX1" fmla="*/ 11290771 w 11290771"/>
              <a:gd name="connsiteY1" fmla="*/ 0 h 5956308"/>
              <a:gd name="connsiteX2" fmla="*/ 11290771 w 11290771"/>
              <a:gd name="connsiteY2" fmla="*/ 5956308 h 5956308"/>
              <a:gd name="connsiteX3" fmla="*/ 0 w 11290771"/>
              <a:gd name="connsiteY3" fmla="*/ 5956308 h 595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0771" h="5956308">
                <a:moveTo>
                  <a:pt x="0" y="0"/>
                </a:moveTo>
                <a:lnTo>
                  <a:pt x="11290771" y="0"/>
                </a:lnTo>
                <a:lnTo>
                  <a:pt x="11290771" y="5956308"/>
                </a:lnTo>
                <a:lnTo>
                  <a:pt x="0" y="5956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76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131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0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3186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7459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832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126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6857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9595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994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2925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4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>
                <a:cs typeface="Calibri"/>
              </a:rPr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8645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F62DE-71ED-4890-8D70-3A067626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851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508001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68298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0739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55621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32648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06A7-3B1F-381F-4353-F3912EB09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BBF0C-0A39-1287-12BB-95CA24D49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0DC6-BF5F-65A7-1F68-E986211B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7679-2F16-1782-1D46-2D353F66A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DB0DA-0221-432A-F495-C88AB83B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4922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2192-3F4F-557B-B207-5CEC1F2E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55B8-AB44-1595-2ABA-613A5327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7C64-FB23-B9A6-34FE-85352CA3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544BB-97E7-B71C-4A95-42938D7B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30572-49C7-320B-F6B2-3168D615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529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E879-2425-84FC-CCC6-DD989DAE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C095F-6149-0C01-BC60-6DB5641F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B7C9-EC4F-76CD-9203-D6CC06FD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03A46-2D2C-BEF6-414B-CEE482A0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05FD1-77FC-F6AA-11D8-A3310F9E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85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0D9B-EA4C-DD11-A310-AEA3F214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1611C-3F56-7277-728A-2C41CA116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73E0E-304E-D6F6-B110-844FE78F1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8D122-4A48-9D6B-C0AE-D5A3988A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F27C-E625-FD4E-7645-FD45C240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9B4E0-ABD6-ED03-E394-7C756C70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853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E87E-5CB7-FE94-83C7-831A28D3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9E199-985D-15A3-CC41-EC15FBBD2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7E093-2B19-0714-5274-8241D011E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30FDE-D290-5BF0-E88C-17BB9E8F2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6EA6E-9612-F6F8-BBA6-931E375AB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F63BE-9B20-057C-8E56-58FE8D98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897BF8-1622-836A-48DB-0459A1DB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7A0B6-CDE3-4ED7-5E07-062FDBFF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94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24096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985E-6370-6982-BACA-17C3C89A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9C03F-EC02-1BDC-4083-F7083741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65C27-6839-8B56-AE34-9F879D92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75E58-7407-C7D2-BE69-C0822347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076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A9D06-1B64-F6EA-F619-67982E67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3C09E-A36B-41BC-AF8D-624030B6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440B-CD2B-72EE-CEF5-F4839F87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498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8934-3F13-E80B-6A0D-0DC0CDE6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F0A3-8043-023B-74E2-238DE091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187C2-B4A0-DC07-6F05-8D43C888C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B5237-A4F1-DDF5-AFCA-E82C33CA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7B60-0913-CF0B-19AE-0F3B5736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8BCE4-0922-F166-ACDB-99C23B55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77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EFE7-FA53-054C-215F-51BE55C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1AF30-A185-978D-590B-1364E4A05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A79B3-8E2A-BC5D-834C-5B360A487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C2C4F-1A40-C84C-3362-113B54B52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64349-0D51-1C16-B23C-2FC25405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BD84B-FEAB-2EAE-E579-4DFFB022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475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6C5-4549-0895-BF39-04C5F901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2DE18-280B-CDD5-AE52-A20329617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A57C-AC44-40A3-DFEC-374C44E7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4B7-0F7B-0985-5E37-093B0E88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2D03-BB47-EAD0-BF14-9EFD749A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4184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08AAC5-8633-19DA-4F6B-A5FBF95D8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26620-61FA-B243-8207-784A43D8C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A0AA-F985-36FE-BD28-107F3F36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36E47-B6E0-3E9D-F26E-D8A7DD51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695C-B129-E349-FAD7-6F3F3D55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5789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E70A183-141F-0447-A4AD-365CCADF5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74228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C1340-96E5-8042-8067-27F0EE3960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74228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BC18EC-3130-F64D-B337-907DF23238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4228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1955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9253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95630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91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9117A-840E-BF4D-AEA2-BCECECAA78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7979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715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65331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purpos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08388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83725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200">
                <a:solidFill>
                  <a:srgbClr val="272E3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11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A37E7-E469-7D71-F4D4-23C9985C9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5679B-0CEE-4150-9039-7B7903ABF1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5AB711-E6A9-4EAE-976C-C95CC4DE1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25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CE5AFE2-FCDC-5D4A-B9FE-D1A15475A8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021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4139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45045"/>
            <a:ext cx="5859982" cy="6567910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54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1ED2F-2FE6-274E-AFEA-9A79B72F8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2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63B012-0F91-A44D-BF88-6AB67DD0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8447" y="1595597"/>
            <a:ext cx="5859982" cy="5117357"/>
          </a:xfrm>
          <a:custGeom>
            <a:avLst/>
            <a:gdLst>
              <a:gd name="connsiteX0" fmla="*/ 0 w 5859982"/>
              <a:gd name="connsiteY0" fmla="*/ 0 h 6567910"/>
              <a:gd name="connsiteX1" fmla="*/ 5859982 w 5859982"/>
              <a:gd name="connsiteY1" fmla="*/ 0 h 6567910"/>
              <a:gd name="connsiteX2" fmla="*/ 5859982 w 5859982"/>
              <a:gd name="connsiteY2" fmla="*/ 6567910 h 6567910"/>
              <a:gd name="connsiteX3" fmla="*/ 0 w 5859982"/>
              <a:gd name="connsiteY3" fmla="*/ 6567910 h 656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9982" h="6567910">
                <a:moveTo>
                  <a:pt x="0" y="0"/>
                </a:moveTo>
                <a:lnTo>
                  <a:pt x="5859982" y="0"/>
                </a:lnTo>
                <a:lnTo>
                  <a:pt x="5859982" y="6567910"/>
                </a:lnTo>
                <a:lnTo>
                  <a:pt x="0" y="65679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2805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DDC2E10-306A-934A-8FE1-370BAFC79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77627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7346BB-BA6D-0E44-98FF-56EBE596A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98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A627C26-2EF0-6B4E-8C48-5D54DD1235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6043" y="201283"/>
            <a:ext cx="3781746" cy="645543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336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8BC8648-9409-914B-A26B-0E0875C555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AC37CC-8901-8848-8ED0-E64D2C25F3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8963" y="0"/>
            <a:ext cx="3183037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352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901E863-9C6D-7146-B053-231F259C3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86103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7CE01B-9978-1B48-A400-445487A206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7979" y="3431968"/>
            <a:ext cx="6094021" cy="34260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733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FAF8086-F107-1441-A199-37A006C5E2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650" y="1"/>
            <a:ext cx="4079875" cy="342582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EA8F79-206C-B044-BCC0-CC41BADCE8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186A71C-B09B-2F46-B61E-040AF187444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36578" y="3420094"/>
            <a:ext cx="4055422" cy="34379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59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33E8E31-0E6D-6A4A-B4CA-D70E0AFCDA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0FC402-C283-544F-A957-802462DE94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8764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299259-C705-EF4C-9784-30C41A5264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9382" y="0"/>
            <a:ext cx="407323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1025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387438-AE7F-B94D-9183-926516F48C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EBAE8F1-6F01-FD44-A2F0-052F26AAB6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9460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9560333-94F9-584D-A147-5F70FA2FBA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3606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C2FFC1A-3B3A-6943-808C-6695A5BFB62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3689" y="65314"/>
            <a:ext cx="2974768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299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(Body)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66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9AB24B4-D67E-6146-ACB5-564165807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77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D9196B6-46A7-5845-AE40-B4DE3987EF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7881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7E49432-D611-E34A-84E4-4894334EF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638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595965A-0AE7-4043-9E33-C358C2CBB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44889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15283B5-EE2C-104F-98FC-C683FE66EB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67455" y="65314"/>
            <a:ext cx="2363189" cy="67392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200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8846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777837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6403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53400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488468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ED46712A-905F-044C-AD78-85138863F47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777837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049D87D9-0F68-1A40-B438-5DBDECD2C8DD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06403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3C8E796E-B1D4-6E4F-AD00-70869B844EC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53400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488468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DAA89560-479D-504B-9E20-0E264CF8377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777837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E91DC65B-7550-5440-AED7-54D19562CDC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06403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7" name="Picture Placeholder 5">
            <a:extLst>
              <a:ext uri="{FF2B5EF4-FFF2-40B4-BE49-F238E27FC236}">
                <a16:creationId xmlns:a16="http://schemas.microsoft.com/office/drawing/2014/main" id="{D07DC598-3215-B94D-8A4B-439D63C3C9F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353400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48846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777837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06403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353400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246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377AF60F-491E-E340-9673-FB07949AD96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9528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37574D74-6BA5-D442-9BC8-37F660E41CD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68465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D883C8-1FC8-6542-9CF8-5F11F836A88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970845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9A8E537C-CBE8-4B43-9254-BF76D61B1A2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260214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B5F44D5-1FEC-AA41-B4B5-8FFA9A25037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395282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05163BD-5264-974D-BE78-EA938B5A5C4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395282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D20D96DD-B7CF-7F4F-8A1F-26E492B6655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528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49" name="Picture Placeholder 5">
            <a:extLst>
              <a:ext uri="{FF2B5EF4-FFF2-40B4-BE49-F238E27FC236}">
                <a16:creationId xmlns:a16="http://schemas.microsoft.com/office/drawing/2014/main" id="{1A8BEE4B-B8F3-3244-91F7-7C939F14F30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68465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0" name="Picture Placeholder 5">
            <a:extLst>
              <a:ext uri="{FF2B5EF4-FFF2-40B4-BE49-F238E27FC236}">
                <a16:creationId xmlns:a16="http://schemas.microsoft.com/office/drawing/2014/main" id="{47485D09-CAA1-E540-9E35-451F5F00B0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970845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40610FFB-6811-004C-9609-6560696DB74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260214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E4133641-7491-E54A-B3D3-7713571AFE4D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553528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2FB39281-E150-DF4E-915B-04F64644821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839722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39150BCE-3FEC-484C-80F5-6BB373C304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29091" y="69793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00EBE6E3-EC1F-DC48-AE13-9C67BE084772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9091" y="1761374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8C7D257-0922-AA47-8922-BBD34F79E0E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129091" y="3452955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C4B4BA4-01DB-C949-9375-886BB2724942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3553528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061795-BCBD-0A43-93E5-AE6A8D3D74AD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1839722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83AE218E-DF6B-9B4C-B41E-281BB77696D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29091" y="5144536"/>
            <a:ext cx="1655381" cy="163725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680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6" grpId="0" animBg="1"/>
      <p:bldP spid="38" grpId="0" animBg="1"/>
      <p:bldP spid="40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20" grpId="0" animBg="1"/>
      <p:bldP spid="21" grpId="0" animBg="1"/>
      <p:bldP spid="22" grpId="0" animBg="1"/>
      <p:bldP spid="26" grpId="0" animBg="1"/>
      <p:bldP spid="30" grpId="0" animBg="1"/>
      <p:bldP spid="32" grpId="0" animBg="1"/>
      <p:bldP spid="33" grpId="0" animBg="1"/>
      <p:bldP spid="35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4988CD8-BE6D-ED41-A278-B79472FD4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9584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805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BDF87F4-184F-C44E-9569-3844D906D9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1450702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8B76AF0-156F-2641-B729-E677310C18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532416" cy="685800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08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8EDD59-4FA3-A64E-8BD5-0CBEDE9789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6725CF-A7D5-A64D-988B-4DC0D7ED7F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2925" y="47501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98E8296-D2B9-B843-BB9F-18C372BC30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2411" y="53438"/>
            <a:ext cx="3990109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9548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FC01FD3-FD95-4F4F-8ED4-DF66547010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439" y="47501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B61360C-0ACF-E644-8E43-0AED1B129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439" y="3473532"/>
            <a:ext cx="6044540" cy="334290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914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30CBB5F-1B6D-4048-A1C6-960AC5D03D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CE252B3-EDAD-8E4E-9B87-32DE1995FF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4395A6A-FB92-AA4F-8CB4-B00183DB13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637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E7AC61A-9C72-B046-B780-9F2B9B81D4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127" y="77189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53CD51-06D3-1C48-B3EA-11E6BD7127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127" y="2345376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316A8-BA4D-E149-BE37-24AD78FD631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27" y="4595750"/>
            <a:ext cx="4643252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167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317EFD-4A7D-C44B-803D-0C49FBE9EC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1E18515-D60F-394A-A9CC-68593057D7A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B21DB3-70D0-B744-A5F4-FDC58E69299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334476-5BC9-EE4F-8776-8DB26DB2D6B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983867-46AE-FF4A-89A0-D6935D66F40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80CEF59-3661-4849-ABF6-2584F989270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F87DA-28E7-D2AB-E1A5-F12644D93843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37DB9-633D-5438-F08F-894F296EE5A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45AB711-E6A9-4EAE-976C-C95CC4DE1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E70A183-141F-0447-A4AD-365CCADF58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74228" y="77189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C1340-96E5-8042-8067-27F0EE3960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74228" y="2345376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BC18EC-3130-F64D-B337-907DF23238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4228" y="4595750"/>
            <a:ext cx="6044540" cy="218505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748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9932F-9515-ED4D-B22A-7A099DEB98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2040" y="41564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A0D3D45-62F7-E443-9FD3-77004CD7E4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040" y="1751611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AA85DDB-7A71-3F4B-8ED9-56366EF02A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2040" y="3455720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EDC32E5-C0D9-5540-84DF-18A7CB43C5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2040" y="5153892"/>
            <a:ext cx="6044540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935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0BDA72-C445-D540-A5EE-EE11FBFBF0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9938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E7C9667-7DC2-4E4C-AA28-B7CCFDE5F53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9938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36B9BC-C075-8E46-98C9-258E4CECC6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9938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4DF5734-5808-3744-999B-215DC1F3794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9938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86D39B-8F02-7D4A-8804-24114942B0C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21730" y="41564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044CA1-8298-EE43-81B1-F87A504CAE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1730" y="1751611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9D903FE-05B0-9449-9283-545E57402AF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21730" y="3455720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C1BB749-6573-3840-A54C-EA7314EC9CC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21730" y="5153892"/>
            <a:ext cx="2986642" cy="16566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577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6AB217-D2CE-9C4A-B226-DA7DC60C5F6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05525" y="49876"/>
            <a:ext cx="3691617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5528248-BB1C-824B-A88F-0BB34599209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2041" y="460692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0762A6F-F4D3-F34C-9B37-41C65130E97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28841" y="2339975"/>
            <a:ext cx="3705101" cy="220951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3B0D3CE-DFFD-0E4A-AA73-A2BD9E4C81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867900" y="49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D5471E7-16A0-6541-89C8-87E9C76EBA6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6000" y="2335876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E109994C-D5CA-8E46-89B6-57F09EC2555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867900" y="4612351"/>
            <a:ext cx="2253342" cy="221672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610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6DA6FD5-1276-344E-A4DB-3680FE7E4FF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427840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5F6F9D0-D1D0-3B45-88A2-F31027E1D4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-1"/>
            <a:ext cx="12192000" cy="266007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A" dirty="0"/>
              <a:t>Drop here your image</a:t>
            </a:r>
          </a:p>
        </p:txBody>
      </p:sp>
    </p:spTree>
    <p:extLst>
      <p:ext uri="{BB962C8B-B14F-4D97-AF65-F5344CB8AC3E}">
        <p14:creationId xmlns:p14="http://schemas.microsoft.com/office/powerpoint/2010/main" val="33003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8CEEEE-570D-0148-AA14-F600E1002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C6AA4B0-6CD3-2D4D-951F-AFE605B7AC1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A02DABD-B0CC-8643-8355-32049BF099F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8D0C33D-BBDD-D341-9DCA-462B1207B3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9030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9B87B4-3BB4-8A41-AE79-0091CFF7E3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788B73D-C90D-4142-8355-43C846C195A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01543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8F8EC7-723F-2F42-A2D7-7CEA35A93C1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859F7A8-9833-824E-BECD-F40D849BFB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822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CC10F9-45FC-354E-ABAC-A8A32000D0D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D110F9F-5430-EC43-823F-864214D015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89649" y="0"/>
            <a:ext cx="6102351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62FFBE4-247F-5944-B4C9-0819BC0FCC2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EA05A5E-9567-6D43-8CE4-AB806F02AA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01543" y="5056908"/>
            <a:ext cx="6090457" cy="180109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789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C646FC4-8DE3-624A-B55F-46533CAA2F4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0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B0C94F1-98E4-7E46-9E46-6F8B2A7F9EC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5067992"/>
            <a:ext cx="12192000" cy="1790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254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3143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DB83A7C0-57AA-0446-92B5-07DDD3470F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468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4C96CF9-0CA7-F044-A10D-E041B69B941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29049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93B33C8F-389D-FD49-ADC7-F5EC3EC6D52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54812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78813501-0C78-2845-9631-DC668199EA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26770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F6844DC-45A6-CF49-9D45-2383061CEB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998902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0BA5CD88-51F9-1F46-93C7-EA092F4736F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23371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97999D4-20F2-0747-AFE3-2F4AF80EB7C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455143" y="5181534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D90561C-6C85-0C4B-9F4E-49259F631C9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1468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C48CC7DF-1F5E-0D45-A597-7F7377CA67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29049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7FA62580-2ED6-AC40-BA86-180BA9B7429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812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6DAAA83F-2B71-354E-BCD5-823560D2910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26770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1F23AA-E517-0342-B355-059CBE98ECD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998902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00E6C113-D760-8E40-9056-CF463969845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23371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92932591-03D1-4D4F-B1C1-BF03DE02BDB9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455143" y="3483362"/>
            <a:ext cx="1641607" cy="161931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244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9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9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9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9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9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9" grpId="0" animBg="1"/>
          <p:bldP spid="21" grpId="0" animBg="1"/>
          <p:bldP spid="23" grpId="0" animBg="1"/>
          <p:bldP spid="25" grpId="0" animBg="1"/>
          <p:bldP spid="27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</p:bldLst>
      </p:timing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2554682-3B7C-304F-85F0-255124D134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6011276-4EAC-A645-88B0-CCDAA1F4AD3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088508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8C881FA-2CED-9E42-826A-BF90CA0E740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19882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E47F18D-5C9B-0745-BD04-4437CF643AA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56799" y="58518"/>
            <a:ext cx="2974241" cy="2989482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1787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F085B2-5C39-4049-BCCD-64657621419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70CFC4-DCF1-2E43-A987-646B4106843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3439D30-014B-8749-BC1B-AD5104497B8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18254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ACC8930-61CA-3F4A-8837-CCFE1D08F16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592130" y="72043"/>
            <a:ext cx="1505660" cy="672776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555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DF45EAE-350F-7741-9F4A-23A207008C9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4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2EB1EA7-4CBD-8E47-8B6C-575E69A5E18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31010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14EEEB99-86B5-994E-B096-A9395FEEFAD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052889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CB0C848-D6E8-DD43-8012-439F8F80F4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626765" y="72043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2A7895C-66B2-F448-90C8-974461BDF29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7134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BD19BD5-99D0-B349-B283-ED2F9F395F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631010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21D02D9-FD49-3C4B-B833-A7B662D89A5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2889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C53CE6-D7C7-2241-94E2-4B51FB8A121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0626765" y="3463636"/>
            <a:ext cx="1505660" cy="33306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5274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</p:bldLst>
      </p:timing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E5B6F1-9315-4640-BDDA-BB5129A04E1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13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445CE8C-0025-7D4D-B7EC-9AA1C35E0199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484449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A747A52-8BC6-E449-8839-E6FF489B25E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1730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DD758CF-B801-5B43-BC2C-EE6D4090DCD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44623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E29926D-8168-664A-B350-C326A6D5A36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766397" y="3341716"/>
            <a:ext cx="2370183" cy="3458094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861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9E9B073-2932-8543-8C09-23D8477C8C4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9300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CA3984-5ABC-8248-9609-549CFD776B0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32842" y="3463636"/>
            <a:ext cx="2963158" cy="3325089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7CEFDD4-1312-D743-AA41-3D9BD727A9C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44" y="72043"/>
            <a:ext cx="6023956" cy="329184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191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155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07084" y="3474720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55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7084" y="66502"/>
            <a:ext cx="2964873" cy="331954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059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11C4DB4-8532-A247-9300-D5D59C310D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3004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CAA5024-2292-F04E-B56C-35EC958833A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150225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DEC4454-20A4-154E-9F2A-D6D51201390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167447" y="3480261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9747C0-FD61-144D-9BDC-456ED800DE1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3004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F5DF8AC-356E-1A4A-A05D-5C29A4801C6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150225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011CFFF-2CFD-2A47-B1FF-BFCB26A2B6E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67447" y="127462"/>
            <a:ext cx="1911927" cy="325304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109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228FC82-C3C5-2541-A0A9-11BF7156B1E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645833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14B3A58-7EAB-6248-BF88-5928EBAF4B4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32917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93FC841-F112-F244-9FA8-4D5C302702EA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614458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A555B25-662A-4344-834A-C5E31589036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096000" y="8866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B1343D05-1907-5C47-9C42-E4BCD99C0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645833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1C9A536-69CA-E34E-83E6-857967D38E4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132917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06A0BAF-2614-9B41-8BC4-1A379970824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614458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2EA8FA8-9A5F-A443-8736-FB97D3AC6AEA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096000" y="3474719"/>
            <a:ext cx="1451955" cy="331400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1213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F3D0A37-3CE6-E64F-93E6-C37A9164005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A69FD8B-D9BA-594A-967B-5E870F7867B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BDD8C86-0881-1B44-8A30-DCEEE8257F0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FD8E58C2-F25B-6046-BDDB-D81BB1A3BBC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C10B137-92E7-3A4E-8B6B-711A622C8C8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124826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0562BB9-BE28-0947-A597-6A24C5489BB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05F5032E-F88E-3D42-BEDD-C0270FCA68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CFE3E9DC-A4A7-1843-8D70-FB20A59F6DB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4445A18-A260-EB42-8CCE-AAA5171A9DB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12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EC6E-44AF-4B8F-8148-0F55BF777E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2" y="884975"/>
            <a:ext cx="11157817" cy="1995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F3FE2B5-59ED-40B8-B474-81969D1B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2" y="382773"/>
            <a:ext cx="11157817" cy="44550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9919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8E3F8C80-22A0-4543-8821-D3F6E55AC02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C9CBB28-6717-B245-8E48-8B6AE8DFA94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E12AFD7-591A-EE43-A70F-34CD8A7B341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24826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6C48FFE-55A0-8248-866C-0AC2DA9D3B8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124826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730E03D-0354-E946-BD4D-9D8E51A098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ACACD1F-E193-204F-9142-7824F4E5BC5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527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1" grpId="0" animBg="1"/>
          <p:bldP spid="12" grpId="0" animBg="1"/>
          <p:bldP spid="14" grpId="0" animBg="1"/>
          <p:bldP spid="15" grpId="0" animBg="1"/>
          <p:bldP spid="17" grpId="0" animBg="1"/>
        </p:bldLst>
      </p:timing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317EFD-4A7D-C44B-803D-0C49FBE9EC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84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1E18515-D60F-394A-A9CC-68593057D7A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484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4B21DB3-70D0-B744-A5F4-FDC58E69299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484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334476-5BC9-EE4F-8776-8DB26DB2D6B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64811" y="5541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5983867-46AE-FF4A-89A0-D6935D66F40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64811" y="2327564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80CEF59-3661-4849-ABF6-2584F989270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164811" y="4599709"/>
            <a:ext cx="3955143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5490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4" grpId="0" animBg="1"/>
          <p:bldP spid="15" grpId="0" animBg="1"/>
          <p:bldP spid="16" grpId="0" animBg="1"/>
        </p:bldLst>
      </p:timing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A0E65E74-BD11-2147-BE1D-B1E7FC94E77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3441469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4992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96E64B6F-51DB-A348-9CDB-D1ACE9AEE3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2074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6D689A1-63EA-1F40-9457-067D5E0DBD5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12192000" cy="341653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2339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DC82DCF-2B51-8044-8FE2-88EBFD5E75B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2673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12EEDA7-DA52-DC48-BB10-4EE4841C397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673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7B9D649-72D2-0E41-9738-250A5EE20E7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2673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13D5F9-CFC5-3B4B-8164-04902DCF4A9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95590" y="5541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EB02AFF-5A97-B047-85C4-5D218845EDA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195590" y="2327564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DA8C31B-7837-404E-9AE1-A0F08E8B23E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5590" y="4599709"/>
            <a:ext cx="2929909" cy="2189018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414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49F83D-0E2B-754E-AB64-3472475D6DB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276928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6594CF4-2229-204B-BD13-5979BE20D8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276928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34DF3C5-7F87-C842-A084-D98A3848EA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80840" y="631768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02E0201-A3A5-CE46-9825-6A95562014D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80840" y="3530139"/>
            <a:ext cx="2713778" cy="2704406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1583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40A018-B35B-7C41-A122-8FB5C5F392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4E2F88F-7915-3C49-9A08-A0E7A6A55C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57116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E480016-E1BF-DF4A-9D18-45B4678D03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02809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2CA0F238-C314-FA41-B21F-6D3DDFEA6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4127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9701017-2992-9442-B830-111576DE1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83074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DF46880-1F95-1746-BE4E-73800B3B83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24372" y="3425825"/>
            <a:ext cx="1649413" cy="24892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29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4B36802-FF7F-624A-8ABE-46A465939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6963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0F9A449-C6A4-7449-8761-0F56333420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74156" y="1041400"/>
            <a:ext cx="2282825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6AA60DA-E30A-DC44-824E-09001079A1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2822" y="3524134"/>
            <a:ext cx="4754159" cy="22844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4908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F65B982-BD4E-BE48-99CB-FC864BB2EC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8004" y="121319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38D6556-FA51-D348-98F9-90408458BE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08004" y="3529676"/>
            <a:ext cx="2649305" cy="211743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8DC8BAF-7DC5-D842-9237-2BF00C273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5415" y="1213658"/>
            <a:ext cx="2649305" cy="443345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8889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  <p:bldP spid="8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40798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4FC49D-7039-014C-8D5D-2781069EE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920" y="1118985"/>
            <a:ext cx="4716404" cy="47165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534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5F0018-71DF-224A-A2FC-39E4E3464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339" y="1057008"/>
            <a:ext cx="2706067" cy="3983926"/>
          </a:xfrm>
          <a:custGeom>
            <a:avLst/>
            <a:gdLst>
              <a:gd name="connsiteX0" fmla="*/ 0 w 2706067"/>
              <a:gd name="connsiteY0" fmla="*/ 0 h 3983926"/>
              <a:gd name="connsiteX1" fmla="*/ 1767081 w 2706067"/>
              <a:gd name="connsiteY1" fmla="*/ 0 h 3983926"/>
              <a:gd name="connsiteX2" fmla="*/ 2706067 w 2706067"/>
              <a:gd name="connsiteY2" fmla="*/ 2448489 h 3983926"/>
              <a:gd name="connsiteX3" fmla="*/ 0 w 2706067"/>
              <a:gd name="connsiteY3" fmla="*/ 3983926 h 3983926"/>
              <a:gd name="connsiteX4" fmla="*/ 0 w 2706067"/>
              <a:gd name="connsiteY4" fmla="*/ 0 h 398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067" h="3983926">
                <a:moveTo>
                  <a:pt x="0" y="0"/>
                </a:moveTo>
                <a:cubicBezTo>
                  <a:pt x="0" y="0"/>
                  <a:pt x="0" y="0"/>
                  <a:pt x="1767081" y="0"/>
                </a:cubicBezTo>
                <a:cubicBezTo>
                  <a:pt x="1798251" y="930432"/>
                  <a:pt x="2146512" y="1780856"/>
                  <a:pt x="2706067" y="2448489"/>
                </a:cubicBezTo>
                <a:cubicBezTo>
                  <a:pt x="2069487" y="3287526"/>
                  <a:pt x="1102028" y="3864064"/>
                  <a:pt x="0" y="3983926"/>
                </a:cubicBezTo>
                <a:cubicBezTo>
                  <a:pt x="0" y="3983926"/>
                  <a:pt x="0" y="398392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276B941-2295-FF48-B776-1A84333907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3109" y="1057008"/>
            <a:ext cx="2873893" cy="3650916"/>
          </a:xfrm>
          <a:custGeom>
            <a:avLst/>
            <a:gdLst>
              <a:gd name="connsiteX0" fmla="*/ 0 w 2873893"/>
              <a:gd name="connsiteY0" fmla="*/ 0 h 3650916"/>
              <a:gd name="connsiteX1" fmla="*/ 2873893 w 2873893"/>
              <a:gd name="connsiteY1" fmla="*/ 0 h 3650916"/>
              <a:gd name="connsiteX2" fmla="*/ 2873893 w 2873893"/>
              <a:gd name="connsiteY2" fmla="*/ 3650916 h 3650916"/>
              <a:gd name="connsiteX3" fmla="*/ 0 w 2873893"/>
              <a:gd name="connsiteY3" fmla="*/ 0 h 365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93" h="3650916">
                <a:moveTo>
                  <a:pt x="0" y="0"/>
                </a:moveTo>
                <a:cubicBezTo>
                  <a:pt x="0" y="0"/>
                  <a:pt x="0" y="0"/>
                  <a:pt x="2873893" y="0"/>
                </a:cubicBezTo>
                <a:cubicBezTo>
                  <a:pt x="2873893" y="0"/>
                  <a:pt x="2873893" y="0"/>
                  <a:pt x="2873893" y="3650916"/>
                </a:cubicBezTo>
                <a:cubicBezTo>
                  <a:pt x="1261337" y="3196837"/>
                  <a:pt x="62633" y="174138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A3A54A5-9E97-E243-884B-BCB8E0075C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1339" y="3594227"/>
            <a:ext cx="4754343" cy="2218444"/>
          </a:xfrm>
          <a:custGeom>
            <a:avLst/>
            <a:gdLst>
              <a:gd name="connsiteX0" fmla="*/ 2782431 w 4754343"/>
              <a:gd name="connsiteY0" fmla="*/ 0 h 2218444"/>
              <a:gd name="connsiteX1" fmla="*/ 4754343 w 4754343"/>
              <a:gd name="connsiteY1" fmla="*/ 1230471 h 2218444"/>
              <a:gd name="connsiteX2" fmla="*/ 4754343 w 4754343"/>
              <a:gd name="connsiteY2" fmla="*/ 2218444 h 2218444"/>
              <a:gd name="connsiteX3" fmla="*/ 0 w 4754343"/>
              <a:gd name="connsiteY3" fmla="*/ 2218444 h 2218444"/>
              <a:gd name="connsiteX4" fmla="*/ 0 w 4754343"/>
              <a:gd name="connsiteY4" fmla="*/ 1564392 h 2218444"/>
              <a:gd name="connsiteX5" fmla="*/ 2782431 w 4754343"/>
              <a:gd name="connsiteY5" fmla="*/ 0 h 221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4343" h="2218444">
                <a:moveTo>
                  <a:pt x="2782431" y="0"/>
                </a:moveTo>
                <a:cubicBezTo>
                  <a:pt x="3299005" y="585410"/>
                  <a:pt x="3980979" y="1022145"/>
                  <a:pt x="4754343" y="1230471"/>
                </a:cubicBezTo>
                <a:cubicBezTo>
                  <a:pt x="4754343" y="1230471"/>
                  <a:pt x="4754343" y="1230471"/>
                  <a:pt x="4754343" y="2218444"/>
                </a:cubicBezTo>
                <a:cubicBezTo>
                  <a:pt x="4754343" y="2218444"/>
                  <a:pt x="4754343" y="2218444"/>
                  <a:pt x="0" y="2218444"/>
                </a:cubicBezTo>
                <a:cubicBezTo>
                  <a:pt x="0" y="2218444"/>
                  <a:pt x="0" y="2218444"/>
                  <a:pt x="0" y="1564392"/>
                </a:cubicBezTo>
                <a:cubicBezTo>
                  <a:pt x="1130231" y="1441794"/>
                  <a:pt x="2123229" y="856384"/>
                  <a:pt x="278243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22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 animBg="1"/>
        </p:bldLst>
      </p:timing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3883D8C-17CE-8942-BE06-B0E23501F0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9188" y="1044575"/>
            <a:ext cx="4762500" cy="47625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329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1577CA-6F01-A24B-8C17-F1DE688DBC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9941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E9C2B15-EE27-2B41-92DE-543505E6CA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8428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596945C-CD1D-D847-B73F-80ABBC2DDB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8472" y="3430588"/>
            <a:ext cx="198397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AC02C6-2A65-0846-916A-734556B279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6959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45B555-B070-3449-AF6A-3147C04C0B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1766" y="3430588"/>
            <a:ext cx="1990291" cy="239395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664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0C8303-128E-9741-BA0D-1CCD5F0A7E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4370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594F7CC-8B11-F846-8127-5ADE4A0272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370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A2CC327-30FE-DB4F-9C06-58361FCBF3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5171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17F98AA-1DC9-F949-B35F-58E00FB61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5171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F741A0B-9E90-B94C-8FFA-B86E93386A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5973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5A00B65-21B6-3448-9CF2-3A196A5399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5973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07900E8-99E4-324F-8657-4BCFCF22B2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76774" y="1967548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F86C904-6B2E-1A48-BEE9-32F1481E60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76774" y="3501036"/>
            <a:ext cx="2672041" cy="1391182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063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70E1D8-FCDB-8144-A04D-DDBE069C5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7986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56A8EDA-ABD1-474E-A20E-5957E6721E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7986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DA966B2-BBB7-E64C-AE7F-9F42EFA806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19855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9B0DDF9-CEC9-2B46-BA48-1486A11D4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9855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EE5CECE0-305B-CD46-ABE9-34D89A79FE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1723" y="1896109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9AA0519-7ECC-AF48-B138-98C5E7A596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1723" y="3510597"/>
            <a:ext cx="3352545" cy="14471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802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D2251A-31D7-8D4E-B9C8-C327142AAF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640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97D171-4BA5-A146-8BF7-AFF584CC3D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07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B5C782D-CFB9-0545-B90D-A87BC8544D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9969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A08BD5E-8E2E-5549-90BC-A53C859891E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74185" y="3479564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8BD27B1-456C-E641-BE2C-62343FF056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52627" y="1216235"/>
            <a:ext cx="2168136" cy="217149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932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AD765E-AB79-6240-A8B4-41024753C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2486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A5445BBA-9768-F54D-9694-A0AE6F9820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2227" y="982904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C04F2D-5B46-C84A-AAEE-D95265092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42356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3C74B90-7BD4-6E4D-A3E9-CA5FAF0631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2097" y="3480162"/>
            <a:ext cx="2392684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437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F272F-85A3-9A44-97AE-97344F45C3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707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1FA1A3-91A7-C646-937E-F257F1E7DA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0759" y="98290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C85CE73-7F55-8245-9F3E-EBE27FE74F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613" y="3492774"/>
            <a:ext cx="3143122" cy="239638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67366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3DF2A8F-D7CD-CE40-A1B3-D7CFAE3D3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8075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19A3CE0-0501-A744-B45A-E354C5BA5E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4145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32C50A1-CE49-C54F-80A5-D1564BF6C1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2227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235B2-48EB-E14F-A0D5-0ED2ED5B45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75609" y="3442324"/>
            <a:ext cx="2493583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5971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23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1E7073-F6AF-DE45-BF4D-1A9E8AE7AE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3542" y="1235151"/>
            <a:ext cx="2131498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C57A1AD-1650-ED45-8090-7AFC4EBE1B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8552" y="1235151"/>
            <a:ext cx="2144110" cy="438998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3017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224764-BE25-E146-B649-7562E3B0FB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1070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21BCE3-8A7B-7941-BED3-7EB6C282B3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3895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0988BC8-6145-CC4D-8BB1-04ADC19107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34107" y="957678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53CBAFF-9968-D84F-A50F-8A4D15CDA0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22482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DFE631B-9938-684F-8F26-83B14A21EA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307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1149863-C40B-4C41-8601-71BF69DDF4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75519" y="2578373"/>
            <a:ext cx="1639613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6496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E410C2-1EE2-FA40-A9F1-A9D29004D4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0523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E0BA7E0-0D42-B049-9641-BC6EA16B6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0007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4B4C88-8111-A241-A5C4-787D876C98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20572" y="957678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E3DC186-778C-294D-9816-E76F242E7C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08959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ECEFAE3-3488-514E-BE87-827AF08BF4C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58443" y="2584680"/>
            <a:ext cx="1828801" cy="33116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574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7181DF-3F0A-9648-996D-D8926BBEAD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1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C15539-6097-6F41-A1E7-3901B19206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46786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B5FD683-C09C-F848-BC09-CBDDE840E8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68358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BB26D49-1296-454B-80AF-8B1A0EE2DA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083624" y="957678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6BD413-BA45-7443-A029-072B3683D1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2846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0F44527-567D-964E-9E93-4516350C01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04418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4DDAA2-B576-9243-B9DC-C0133762DA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19684" y="3007195"/>
            <a:ext cx="138106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0613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E15590-EB96-5044-994F-11D04EA13B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500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18CD6E6-A335-434F-B45C-DF0B75490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93638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2721A82-346F-BA47-BC33-05BB43A3B1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61164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3D1D38-CDF0-664A-AD6B-017183D3D0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41302" y="957678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F9B2068-FAC1-2241-8DD2-CB28CC405F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50416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1F8CA31-196C-7C45-B77B-18ED19B812E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830554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4872D0C-5F25-C846-866F-3FA0619AB91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98080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B807C12-937F-EF4D-BE24-8920CE67FBB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78218" y="3000889"/>
            <a:ext cx="1198180" cy="289541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32170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AA635A-0198-434B-A573-89C9CE41C8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011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FAEBB19-48E1-B045-993E-D6B1A23008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3262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4CD9276-E171-464C-A714-AB26BDDE20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9513" y="3467548"/>
            <a:ext cx="3323371" cy="254857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7473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FDCD8E-7239-6344-8E33-5FD1AA1622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2942" y="2478339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940228C-8533-2F48-A831-99369C8BC5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44942" y="990074"/>
            <a:ext cx="3878319" cy="3392739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62016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E19691-0DB8-7B45-BD40-EAFCA2EA83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54934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504D84F-F868-5C45-BB3B-B6A0666E2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58432" y="2610770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3476B42-19BB-9B46-973F-99D0059AFF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9836" y="990075"/>
            <a:ext cx="2976531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3493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</p:bldLst>
      </p:timing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ED067-9472-ED40-95E0-27C26A8551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34217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C08EDB3-D5C8-5348-B5CC-78AAA76824F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3144" y="958544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249295-112C-3642-B8E6-304F8F408C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38680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8BBC23EE-70B0-1D40-B692-8E47DFD290D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47607" y="2579239"/>
            <a:ext cx="2314379" cy="331706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3791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3969D5-C1DC-544C-91B4-B9CAC65E82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2966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5A4D0E-8F3E-0048-8B6E-78C77F9D9C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35095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C806610-5966-E341-B36E-ECD1DADFE5B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03531" y="510803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7E7AFFD-EF09-F649-8AD8-DCB7C480887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2966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7305D61-6A66-E04F-B90B-F57FD550F4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35095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F68A49E-2E31-6B4E-A606-66AD1FE50E6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03531" y="2566626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F762910-A3C7-BF4C-9B07-1EF4E47C641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2966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4248CCB-5CE4-C643-89B2-F8A31F636D6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535095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63F3612A-F825-824B-A7F6-688B08A3453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03531" y="4641368"/>
            <a:ext cx="1740514" cy="174051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339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751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54163B-9B25-3440-BE96-AAD21773EF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9893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26B831B-168F-BF41-8520-37CBD61E845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197247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743EA2-1DE8-C548-9F8A-A66D466D70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78295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3330B39-9A8C-6C4E-95FD-A4977100FC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59344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2561722-3B51-A849-991B-FCD133F1CF9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40392" y="1311691"/>
            <a:ext cx="1633307" cy="423777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9979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</p:bldLst>
      </p:timing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614ACA-B609-F540-80BD-40EF0F18C67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22506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FFEAE0F-CC2F-7E47-874E-B74A473CBB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69271" y="756745"/>
            <a:ext cx="4698123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803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A81DE5-CF90-DE44-9010-EBB8C9A8CB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379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B216830-EEA0-2143-A931-CF32CB5EC5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20653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93AA973-C067-9049-BFB8-84D4E92376F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166540" y="756745"/>
            <a:ext cx="3342288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241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A51345-3D72-8543-9FDE-D987A888A39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043101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D3602CB-1D0C-6543-9128-7592784966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43145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75670BF-ED99-4C42-93AE-54EA279276A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0576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52044B3-FA23-2444-A82F-76362C6FA7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0620" y="756745"/>
            <a:ext cx="2503564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197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4A396E-61B0-A24D-A575-026A88A1856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9539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37C44AB-1FC3-094E-ADE6-30B3CCDB14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875630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4269021-7BFE-5148-B457-B967169264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08027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2A91DA3-D348-BD42-8140-5C28D69F3F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34118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55EDCF0-91E7-5A4F-BBA5-2C14E500B70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53903" y="756745"/>
            <a:ext cx="1980149" cy="19170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5372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70784C-B143-BC42-BD1C-9B33905C967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92772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A83D8E1-31E3-A249-94EB-1FB17973553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27867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7160478-BE88-2849-8B54-9E50B2D66D7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75574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8F5652-E057-D84B-8683-8F8B684272B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10669" y="1349528"/>
            <a:ext cx="1980149" cy="4231465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7017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8F0BF7-613C-C746-B73E-58400861F8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3762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667224F-EBA3-3D43-8909-CD32B2C4FFD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066155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B9EB688-9FFA-1648-9A2B-22C05152D4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249631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E68776-E398-5C46-9597-B40DFF82BE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22024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07DF4D7-8928-A244-8E94-02F9D43EC91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99959" y="828598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5C8BA72-A6D2-3149-8A55-B181809CCF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762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F909D65-C8BB-6E41-9A48-672B0FC15C6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066155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80E55E-BB0D-494A-8FB6-2EB0DC2F179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249631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06EB1B3-4A5C-2F49-9286-0C379D847E9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422024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1DF4A40-C1B2-F942-9FFA-D267AE13EFA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599959" y="3643842"/>
            <a:ext cx="1705352" cy="2385658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0594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8E232B-F1C8-7448-AFF5-FDA6F29D82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1158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D51138E-8E21-424E-A2E6-489F761C352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16343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B9A700-A3D8-8046-B4F1-6CA9567BCE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86795" y="158038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0580552-0F0F-6B4A-AC89-31F50C6D692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158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7110E8-EDD3-FB4A-8547-E14F999E266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16343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35F9D4-8654-9041-8DC9-52D0B8C2334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86795" y="3505296"/>
            <a:ext cx="3855577" cy="320030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9534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E79E6-CBC7-F240-B1D6-14FAF9CA791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7462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E37FBEA-AA50-B14B-86B2-A54C098DAC9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13666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A89B244-1010-1D45-BAC2-B129DB2E68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151419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D8DEC77-E8BB-394D-AEF4-F34E25E22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160626" y="158037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02AD073-B05C-824A-9248-EC8E2AE9CF7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462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0D3EDC9-9FD8-6C45-B178-C297A5E25B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13666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4021B97-AF8B-D44B-A150-69D7910AADF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1419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21922C-B7BF-4A4E-9436-1CE88D034F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626" y="3483128"/>
            <a:ext cx="2887287" cy="3211387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89797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6CDFC2-DD5D-FE42-857D-04DC0BB0266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979025" y="357543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2B07744-02C3-6245-BE33-6E56BC3ECE4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1301" y="3621674"/>
            <a:ext cx="7841673" cy="2884421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80872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63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86.xml"/><Relationship Id="rId84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07.xml"/><Relationship Id="rId11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34.xml"/><Relationship Id="rId107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53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76.xml"/><Relationship Id="rId74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97.xml"/><Relationship Id="rId102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23.xml"/><Relationship Id="rId90" Type="http://schemas.openxmlformats.org/officeDocument/2006/relationships/slideLayout" Target="../slideLayouts/slideLayout108.xml"/><Relationship Id="rId95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64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87.xml"/><Relationship Id="rId113" Type="http://schemas.openxmlformats.org/officeDocument/2006/relationships/slideLayout" Target="../slideLayouts/slideLayout131.xml"/><Relationship Id="rId80" Type="http://schemas.openxmlformats.org/officeDocument/2006/relationships/slideLayout" Target="../slideLayouts/slideLayout98.xml"/><Relationship Id="rId85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77.xml"/><Relationship Id="rId103" Type="http://schemas.openxmlformats.org/officeDocument/2006/relationships/slideLayout" Target="../slideLayouts/slideLayout121.xml"/><Relationship Id="rId108" Type="http://schemas.openxmlformats.org/officeDocument/2006/relationships/slideLayout" Target="../slideLayouts/slideLayout126.xml"/><Relationship Id="rId54" Type="http://schemas.openxmlformats.org/officeDocument/2006/relationships/slideLayout" Target="../slideLayouts/slideLayout72.xml"/><Relationship Id="rId70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93.xml"/><Relationship Id="rId91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slideLayout" Target="../slideLayouts/slideLayout67.xml"/><Relationship Id="rId57" Type="http://schemas.openxmlformats.org/officeDocument/2006/relationships/slideLayout" Target="../slideLayouts/slideLayout75.xml"/><Relationship Id="rId106" Type="http://schemas.openxmlformats.org/officeDocument/2006/relationships/slideLayout" Target="../slideLayouts/slideLayout124.xml"/><Relationship Id="rId114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70.xml"/><Relationship Id="rId60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83.xml"/><Relationship Id="rId73" Type="http://schemas.openxmlformats.org/officeDocument/2006/relationships/slideLayout" Target="../slideLayouts/slideLayout91.xml"/><Relationship Id="rId78" Type="http://schemas.openxmlformats.org/officeDocument/2006/relationships/slideLayout" Target="../slideLayouts/slideLayout96.xml"/><Relationship Id="rId81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04.xml"/><Relationship Id="rId94" Type="http://schemas.openxmlformats.org/officeDocument/2006/relationships/slideLayout" Target="../slideLayouts/slideLayout112.xml"/><Relationship Id="rId99" Type="http://schemas.openxmlformats.org/officeDocument/2006/relationships/slideLayout" Target="../slideLayouts/slideLayout117.xml"/><Relationship Id="rId10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57.xml"/><Relationship Id="rId109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115.xml"/><Relationship Id="rId104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25.xml"/><Relationship Id="rId71" Type="http://schemas.openxmlformats.org/officeDocument/2006/relationships/slideLayout" Target="../slideLayouts/slideLayout89.xml"/><Relationship Id="rId9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105.xml"/><Relationship Id="rId110" Type="http://schemas.openxmlformats.org/officeDocument/2006/relationships/slideLayout" Target="../slideLayouts/slideLayout128.xml"/><Relationship Id="rId6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95.xml"/><Relationship Id="rId100" Type="http://schemas.openxmlformats.org/officeDocument/2006/relationships/slideLayout" Target="../slideLayouts/slideLayout118.xml"/><Relationship Id="rId105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26.xml"/><Relationship Id="rId5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111.xml"/><Relationship Id="rId9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101.xml"/><Relationship Id="rId88" Type="http://schemas.openxmlformats.org/officeDocument/2006/relationships/slideLayout" Target="../slideLayouts/slideLayout106.xml"/><Relationship Id="rId111" Type="http://schemas.openxmlformats.org/officeDocument/2006/relationships/slideLayout" Target="../slideLayouts/slideLayout1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4" Type="http://schemas.openxmlformats.org/officeDocument/2006/relationships/tags" Target="../tags/tag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DECCF-E74F-5BB9-7BB9-77B28A8D8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8B9F8-3936-1F6A-458B-F6C7AA596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AB711-E6A9-4EAE-976C-C95CC4DE1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700" r:id="rId4"/>
    <p:sldLayoutId id="2147483701" r:id="rId5"/>
    <p:sldLayoutId id="2147483702" r:id="rId6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7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2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7CC16-FEF2-376D-793C-8E64386B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82B22-89D3-4442-3DEF-F777A4D5F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4E304-07EE-BDCC-20C0-C3B8F2E94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9B55D-33BF-3A00-9401-3CE52B330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DC3A6-E0F2-BD03-7A69-851045669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A3C0B-2927-441D-8700-08FC2098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0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</p:sldLayoutIdLst>
  <p:hf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5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</p:sldLayoutIdLst>
  <p:hf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5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A33C1-AB36-9B49-96EA-2C111D9E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258B6-9F14-DE41-997E-68F91077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B1284-EC71-2B4C-B7B2-061458140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456D-2C8B-A74C-B4A4-3960703C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79B4-685D-924F-AAE1-8EF5B4CE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F781E0DB-77CE-5A40-802B-0A3AFCE9D817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83372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3" r:id="rId47"/>
    <p:sldLayoutId id="2147483764" r:id="rId48"/>
    <p:sldLayoutId id="2147483765" r:id="rId49"/>
    <p:sldLayoutId id="2147483766" r:id="rId50"/>
    <p:sldLayoutId id="2147483767" r:id="rId51"/>
    <p:sldLayoutId id="2147483768" r:id="rId52"/>
    <p:sldLayoutId id="2147483769" r:id="rId53"/>
    <p:sldLayoutId id="2147483770" r:id="rId54"/>
    <p:sldLayoutId id="2147483771" r:id="rId55"/>
    <p:sldLayoutId id="2147483772" r:id="rId56"/>
    <p:sldLayoutId id="2147483773" r:id="rId57"/>
    <p:sldLayoutId id="2147483774" r:id="rId58"/>
    <p:sldLayoutId id="2147483775" r:id="rId59"/>
    <p:sldLayoutId id="2147483776" r:id="rId60"/>
    <p:sldLayoutId id="2147483777" r:id="rId61"/>
    <p:sldLayoutId id="2147483778" r:id="rId62"/>
    <p:sldLayoutId id="2147483779" r:id="rId63"/>
    <p:sldLayoutId id="2147483780" r:id="rId64"/>
    <p:sldLayoutId id="2147483781" r:id="rId65"/>
    <p:sldLayoutId id="2147483782" r:id="rId66"/>
    <p:sldLayoutId id="2147483783" r:id="rId67"/>
    <p:sldLayoutId id="2147483784" r:id="rId68"/>
    <p:sldLayoutId id="2147483785" r:id="rId69"/>
    <p:sldLayoutId id="2147483786" r:id="rId70"/>
    <p:sldLayoutId id="2147483787" r:id="rId71"/>
    <p:sldLayoutId id="2147483788" r:id="rId72"/>
    <p:sldLayoutId id="2147483789" r:id="rId73"/>
    <p:sldLayoutId id="2147483790" r:id="rId74"/>
    <p:sldLayoutId id="2147483791" r:id="rId75"/>
    <p:sldLayoutId id="2147483792" r:id="rId76"/>
    <p:sldLayoutId id="2147483793" r:id="rId77"/>
    <p:sldLayoutId id="2147483794" r:id="rId78"/>
    <p:sldLayoutId id="2147483795" r:id="rId79"/>
    <p:sldLayoutId id="2147483796" r:id="rId80"/>
    <p:sldLayoutId id="2147483797" r:id="rId81"/>
    <p:sldLayoutId id="2147483798" r:id="rId82"/>
    <p:sldLayoutId id="2147483799" r:id="rId83"/>
    <p:sldLayoutId id="2147483800" r:id="rId84"/>
    <p:sldLayoutId id="2147483801" r:id="rId85"/>
    <p:sldLayoutId id="2147483802" r:id="rId86"/>
    <p:sldLayoutId id="2147483803" r:id="rId87"/>
    <p:sldLayoutId id="2147483804" r:id="rId88"/>
    <p:sldLayoutId id="2147483805" r:id="rId89"/>
    <p:sldLayoutId id="2147483806" r:id="rId90"/>
    <p:sldLayoutId id="2147483807" r:id="rId91"/>
    <p:sldLayoutId id="2147483808" r:id="rId92"/>
    <p:sldLayoutId id="2147483809" r:id="rId93"/>
    <p:sldLayoutId id="2147483810" r:id="rId94"/>
    <p:sldLayoutId id="2147483811" r:id="rId95"/>
    <p:sldLayoutId id="2147483812" r:id="rId96"/>
    <p:sldLayoutId id="2147483813" r:id="rId97"/>
    <p:sldLayoutId id="2147483814" r:id="rId98"/>
    <p:sldLayoutId id="2147483815" r:id="rId99"/>
    <p:sldLayoutId id="2147483816" r:id="rId100"/>
    <p:sldLayoutId id="2147483817" r:id="rId101"/>
    <p:sldLayoutId id="2147483818" r:id="rId102"/>
    <p:sldLayoutId id="2147483819" r:id="rId103"/>
    <p:sldLayoutId id="2147483820" r:id="rId104"/>
    <p:sldLayoutId id="2147483821" r:id="rId105"/>
    <p:sldLayoutId id="2147483822" r:id="rId106"/>
    <p:sldLayoutId id="2147483823" r:id="rId107"/>
    <p:sldLayoutId id="2147483824" r:id="rId108"/>
    <p:sldLayoutId id="2147483825" r:id="rId109"/>
    <p:sldLayoutId id="2147483826" r:id="rId110"/>
    <p:sldLayoutId id="2147483827" r:id="rId111"/>
    <p:sldLayoutId id="2147483828" r:id="rId112"/>
    <p:sldLayoutId id="2147483829" r:id="rId1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0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497E-EEEB-4D0F-8C2E-A2AA7485E8AD}" type="slidenum">
              <a:rPr lang="en-US" smtClean="0"/>
              <a:t>‹#›</a:t>
            </a:fld>
            <a:endParaRPr lang="en-US"/>
          </a:p>
        </p:txBody>
      </p:sp>
    </p:spTree>
    <p:custDataLst>
      <p:tags r:id="rId4"/>
    </p:custDataLst>
    <p:extLst>
      <p:ext uri="{BB962C8B-B14F-4D97-AF65-F5344CB8AC3E}">
        <p14:creationId xmlns:p14="http://schemas.microsoft.com/office/powerpoint/2010/main" val="52288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8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4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</p:sldLayoutIdLst>
  <p:hf sldNum="0" hdr="0" ftr="0" dt="0"/>
  <p:txStyles>
    <p:titleStyle>
      <a:lvl1pPr algn="ctr" defTabSz="121910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6" indent="-457166" algn="l" defTabSz="121910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6" indent="-380973" algn="l" defTabSz="121910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0" indent="-304776" algn="l" defTabSz="121910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4" indent="-304776" algn="l" defTabSz="121910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8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6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75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5548D-FDBE-B001-16DD-E537B601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195E-897F-025F-8081-EC87334AA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E7EC-9E69-B164-9DAC-72B57FB3D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A5CFB-1454-F7C1-BA47-568C6F0C5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D95A-7645-7E26-B04B-5C24ACC81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4978D-1A66-4EAD-AF11-D5B4847E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8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5EC65-816B-4E32-BAB4-E826540A6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66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5.xml"/><Relationship Id="rId1" Type="http://schemas.openxmlformats.org/officeDocument/2006/relationships/tags" Target="../tags/tag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7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jpeg"/><Relationship Id="rId7" Type="http://schemas.openxmlformats.org/officeDocument/2006/relationships/image" Target="../media/image4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6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9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9.xml"/><Relationship Id="rId4" Type="http://schemas.openxmlformats.org/officeDocument/2006/relationships/image" Target="../media/image61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7.xml"/><Relationship Id="rId1" Type="http://schemas.openxmlformats.org/officeDocument/2006/relationships/tags" Target="../tags/tag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CB14-CAB2-9280-4BFB-CBDDCBE3F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DBE843-CAEB-3B75-7076-6A8BFDDA2EEF}"/>
              </a:ext>
            </a:extLst>
          </p:cNvPr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Georgia" panose="02040502050405020303" pitchFamily="18" charset="0"/>
              </a:rPr>
              <a:t>RECONSTRUCTION OF GREEN ROAD STAFF QUARTER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56A9AE-ADB8-DFA0-F838-E113083C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LOCATION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281AFC-99C8-4242-063E-C3DCEB34D3FD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93782D-6212-7722-C903-01ED228DF857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CC4B0-9E78-49B9-19A4-D86ECCED347A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7E80A-5ADD-6E6A-16F9-BBDC15F95CB4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51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9B240AE-0D32-C14E-A1A5-7B905BDED729}"/>
              </a:ext>
            </a:extLst>
          </p:cNvPr>
          <p:cNvGrpSpPr/>
          <p:nvPr/>
        </p:nvGrpSpPr>
        <p:grpSpPr>
          <a:xfrm>
            <a:off x="1593558" y="1205703"/>
            <a:ext cx="965200" cy="1012824"/>
            <a:chOff x="1508125" y="901700"/>
            <a:chExt cx="965200" cy="1012824"/>
          </a:xfrm>
        </p:grpSpPr>
        <p:sp>
          <p:nvSpPr>
            <p:cNvPr id="632" name="Google Shape;632;p31"/>
            <p:cNvSpPr txBox="1"/>
            <p:nvPr/>
          </p:nvSpPr>
          <p:spPr>
            <a:xfrm>
              <a:off x="1508125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38" name="Google Shape;638;p31"/>
            <p:cNvSpPr txBox="1"/>
            <p:nvPr/>
          </p:nvSpPr>
          <p:spPr>
            <a:xfrm>
              <a:off x="1595438" y="1160462"/>
              <a:ext cx="790575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01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DBDBCD4-02DD-1948-B300-E205D681D8AD}"/>
              </a:ext>
            </a:extLst>
          </p:cNvPr>
          <p:cNvGrpSpPr/>
          <p:nvPr/>
        </p:nvGrpSpPr>
        <p:grpSpPr>
          <a:xfrm>
            <a:off x="5529681" y="1213643"/>
            <a:ext cx="965200" cy="1012824"/>
            <a:chOff x="4852193" y="901700"/>
            <a:chExt cx="965200" cy="1012824"/>
          </a:xfrm>
        </p:grpSpPr>
        <p:sp>
          <p:nvSpPr>
            <p:cNvPr id="633" name="Google Shape;633;p31"/>
            <p:cNvSpPr txBox="1"/>
            <p:nvPr/>
          </p:nvSpPr>
          <p:spPr>
            <a:xfrm>
              <a:off x="4852193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39" name="Google Shape;639;p31"/>
            <p:cNvSpPr txBox="1"/>
            <p:nvPr/>
          </p:nvSpPr>
          <p:spPr>
            <a:xfrm>
              <a:off x="4893468" y="1160462"/>
              <a:ext cx="88265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03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56EB312-52A7-1449-94B0-EEEEBD25FAC6}"/>
              </a:ext>
            </a:extLst>
          </p:cNvPr>
          <p:cNvGrpSpPr/>
          <p:nvPr/>
        </p:nvGrpSpPr>
        <p:grpSpPr>
          <a:xfrm>
            <a:off x="9437042" y="1205703"/>
            <a:ext cx="965200" cy="1012824"/>
            <a:chOff x="8262143" y="901700"/>
            <a:chExt cx="965200" cy="1012824"/>
          </a:xfrm>
        </p:grpSpPr>
        <p:sp>
          <p:nvSpPr>
            <p:cNvPr id="634" name="Google Shape;634;p31"/>
            <p:cNvSpPr txBox="1"/>
            <p:nvPr/>
          </p:nvSpPr>
          <p:spPr>
            <a:xfrm>
              <a:off x="8262143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0" name="Google Shape;640;p31"/>
            <p:cNvSpPr txBox="1"/>
            <p:nvPr/>
          </p:nvSpPr>
          <p:spPr>
            <a:xfrm>
              <a:off x="8301831" y="1160462"/>
              <a:ext cx="885825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05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D39275D-5633-DB4F-9AD3-2D80F21FB0A7}"/>
              </a:ext>
            </a:extLst>
          </p:cNvPr>
          <p:cNvGrpSpPr/>
          <p:nvPr/>
        </p:nvGrpSpPr>
        <p:grpSpPr>
          <a:xfrm>
            <a:off x="3616404" y="1213642"/>
            <a:ext cx="965200" cy="1012825"/>
            <a:chOff x="3191668" y="4992687"/>
            <a:chExt cx="965200" cy="1012825"/>
          </a:xfrm>
        </p:grpSpPr>
        <p:sp>
          <p:nvSpPr>
            <p:cNvPr id="635" name="Google Shape;635;p31"/>
            <p:cNvSpPr txBox="1"/>
            <p:nvPr/>
          </p:nvSpPr>
          <p:spPr>
            <a:xfrm>
              <a:off x="3191668" y="4992687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1" name="Google Shape;641;p31"/>
            <p:cNvSpPr txBox="1"/>
            <p:nvPr/>
          </p:nvSpPr>
          <p:spPr>
            <a:xfrm>
              <a:off x="3229768" y="5251450"/>
              <a:ext cx="88900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02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9ED3A3F-A411-A841-ABD6-794C1E6431A2}"/>
              </a:ext>
            </a:extLst>
          </p:cNvPr>
          <p:cNvGrpSpPr/>
          <p:nvPr/>
        </p:nvGrpSpPr>
        <p:grpSpPr>
          <a:xfrm>
            <a:off x="7523765" y="1205703"/>
            <a:ext cx="965200" cy="1012825"/>
            <a:chOff x="6546850" y="4992687"/>
            <a:chExt cx="965200" cy="1012825"/>
          </a:xfrm>
        </p:grpSpPr>
        <p:sp>
          <p:nvSpPr>
            <p:cNvPr id="636" name="Google Shape;636;p31"/>
            <p:cNvSpPr txBox="1"/>
            <p:nvPr/>
          </p:nvSpPr>
          <p:spPr>
            <a:xfrm>
              <a:off x="6546850" y="4992687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2" name="Google Shape;642;p31"/>
            <p:cNvSpPr txBox="1"/>
            <p:nvPr/>
          </p:nvSpPr>
          <p:spPr>
            <a:xfrm>
              <a:off x="6588125" y="5251450"/>
              <a:ext cx="88265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04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64042-B8A3-9DF2-EDA2-666633251FC2}"/>
              </a:ext>
            </a:extLst>
          </p:cNvPr>
          <p:cNvGrpSpPr/>
          <p:nvPr/>
        </p:nvGrpSpPr>
        <p:grpSpPr>
          <a:xfrm>
            <a:off x="1123388" y="2690812"/>
            <a:ext cx="10179049" cy="1476375"/>
            <a:chOff x="2601912" y="2662237"/>
            <a:chExt cx="8691562" cy="1476375"/>
          </a:xfrm>
          <a:solidFill>
            <a:srgbClr val="026473"/>
          </a:solidFill>
        </p:grpSpPr>
        <p:sp>
          <p:nvSpPr>
            <p:cNvPr id="628" name="Google Shape;628;p31"/>
            <p:cNvSpPr/>
            <p:nvPr/>
          </p:nvSpPr>
          <p:spPr>
            <a:xfrm>
              <a:off x="4292600" y="2662237"/>
              <a:ext cx="1916112" cy="1476375"/>
            </a:xfrm>
            <a:custGeom>
              <a:avLst/>
              <a:gdLst/>
              <a:ahLst/>
              <a:cxnLst/>
              <a:rect l="l" t="t" r="r" b="b"/>
              <a:pathLst>
                <a:path w="1207" h="930" extrusionOk="0">
                  <a:moveTo>
                    <a:pt x="999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9" y="930"/>
                  </a:lnTo>
                  <a:lnTo>
                    <a:pt x="1207" y="466"/>
                  </a:ln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5989637" y="2662237"/>
              <a:ext cx="1916112" cy="1476375"/>
            </a:xfrm>
            <a:custGeom>
              <a:avLst/>
              <a:gdLst/>
              <a:ahLst/>
              <a:cxnLst/>
              <a:rect l="l" t="t" r="r" b="b"/>
              <a:pathLst>
                <a:path w="1207" h="930" extrusionOk="0">
                  <a:moveTo>
                    <a:pt x="999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9" y="930"/>
                  </a:lnTo>
                  <a:lnTo>
                    <a:pt x="1207" y="466"/>
                  </a:ln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9380537" y="2662237"/>
              <a:ext cx="1912937" cy="1476375"/>
            </a:xfrm>
            <a:custGeom>
              <a:avLst/>
              <a:gdLst/>
              <a:ahLst/>
              <a:cxnLst/>
              <a:rect l="l" t="t" r="r" b="b"/>
              <a:pathLst>
                <a:path w="1205" h="930" extrusionOk="0">
                  <a:moveTo>
                    <a:pt x="997" y="0"/>
                  </a:moveTo>
                  <a:lnTo>
                    <a:pt x="0" y="0"/>
                  </a:lnTo>
                  <a:lnTo>
                    <a:pt x="206" y="466"/>
                  </a:lnTo>
                  <a:lnTo>
                    <a:pt x="0" y="930"/>
                  </a:lnTo>
                  <a:lnTo>
                    <a:pt x="997" y="930"/>
                  </a:lnTo>
                  <a:lnTo>
                    <a:pt x="1205" y="466"/>
                  </a:lnTo>
                  <a:lnTo>
                    <a:pt x="9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601912" y="2662237"/>
              <a:ext cx="1911350" cy="1476375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996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6" y="930"/>
                  </a:lnTo>
                  <a:lnTo>
                    <a:pt x="1204" y="466"/>
                  </a:lnTo>
                  <a:lnTo>
                    <a:pt x="9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685087" y="2662237"/>
              <a:ext cx="1911350" cy="1476375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996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6" y="930"/>
                  </a:lnTo>
                  <a:lnTo>
                    <a:pt x="1204" y="466"/>
                  </a:lnTo>
                  <a:lnTo>
                    <a:pt x="9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Группа 9">
            <a:extLst>
              <a:ext uri="{FF2B5EF4-FFF2-40B4-BE49-F238E27FC236}">
                <a16:creationId xmlns:a16="http://schemas.microsoft.com/office/drawing/2014/main" id="{9B3DB4CE-A55D-AB9F-64E2-F0367FF548C3}"/>
              </a:ext>
            </a:extLst>
          </p:cNvPr>
          <p:cNvGrpSpPr/>
          <p:nvPr/>
        </p:nvGrpSpPr>
        <p:grpSpPr>
          <a:xfrm>
            <a:off x="1282805" y="4402928"/>
            <a:ext cx="2142558" cy="1662512"/>
            <a:chOff x="2821199" y="474661"/>
            <a:chExt cx="2142558" cy="1662512"/>
          </a:xfrm>
        </p:grpSpPr>
        <p:sp>
          <p:nvSpPr>
            <p:cNvPr id="22" name="Google Shape;625;p31">
              <a:extLst>
                <a:ext uri="{FF2B5EF4-FFF2-40B4-BE49-F238E27FC236}">
                  <a16:creationId xmlns:a16="http://schemas.microsoft.com/office/drawing/2014/main" id="{CCB82553-3B7F-040F-5F2F-FC2674AF9369}"/>
                </a:ext>
              </a:extLst>
            </p:cNvPr>
            <p:cNvSpPr txBox="1"/>
            <p:nvPr/>
          </p:nvSpPr>
          <p:spPr>
            <a:xfrm>
              <a:off x="2821199" y="1183086"/>
              <a:ext cx="2142558" cy="954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100" b="0" i="1" u="none" dirty="0">
                  <a:solidFill>
                    <a:schemeClr val="dk1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PWD Office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100" b="0" i="1" u="none" dirty="0">
                  <a:solidFill>
                    <a:schemeClr val="dk1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WASA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100" b="0" i="1" u="none" dirty="0">
                  <a:solidFill>
                    <a:schemeClr val="dk1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City corporation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100" i="1" dirty="0">
                  <a:solidFill>
                    <a:schemeClr val="dk1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Survey</a:t>
              </a:r>
            </a:p>
            <a:p>
              <a:pPr marL="171450" marR="0" lvl="0" indent="-17145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100" b="0" i="1" u="none" dirty="0">
                  <a:solidFill>
                    <a:schemeClr val="dk1"/>
                  </a:solidFill>
                  <a:latin typeface="Georgia" panose="02040502050405020303" pitchFamily="18" charset="0"/>
                  <a:ea typeface="Open Sans"/>
                  <a:cs typeface="Open Sans"/>
                  <a:sym typeface="Open Sans"/>
                </a:rPr>
                <a:t>Soil Report</a:t>
              </a:r>
            </a:p>
          </p:txBody>
        </p:sp>
        <p:sp>
          <p:nvSpPr>
            <p:cNvPr id="23" name="Google Shape;647;p31">
              <a:extLst>
                <a:ext uri="{FF2B5EF4-FFF2-40B4-BE49-F238E27FC236}">
                  <a16:creationId xmlns:a16="http://schemas.microsoft.com/office/drawing/2014/main" id="{492DE9E7-D947-58F7-83E7-FC16798566C8}"/>
                </a:ext>
              </a:extLst>
            </p:cNvPr>
            <p:cNvSpPr txBox="1"/>
            <p:nvPr/>
          </p:nvSpPr>
          <p:spPr>
            <a:xfrm>
              <a:off x="2821199" y="474661"/>
              <a:ext cx="1586705" cy="481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200"/>
                <a:buFont typeface="Open Sans SemiBold"/>
                <a:buNone/>
              </a:pPr>
              <a:r>
                <a:rPr lang="en-US" sz="2000" b="1" i="0" u="none" dirty="0">
                  <a:solidFill>
                    <a:srgbClr val="111111"/>
                  </a:solidFill>
                  <a:latin typeface="Georgia" panose="02040502050405020303" pitchFamily="18" charset="0"/>
                  <a:ea typeface="Open Sans Semibold"/>
                  <a:cs typeface="Open Sans Semibold"/>
                  <a:sym typeface="Open Sans SemiBold"/>
                </a:rPr>
                <a:t>Data Collection </a:t>
              </a:r>
              <a:endParaRPr sz="1600" dirty="0">
                <a:latin typeface="Georgia" panose="02040502050405020303" pitchFamily="18" charset="0"/>
              </a:endParaRPr>
            </a:p>
          </p:txBody>
        </p:sp>
      </p:grpSp>
      <p:sp>
        <p:nvSpPr>
          <p:cNvPr id="24" name="Google Shape;647;p31">
            <a:extLst>
              <a:ext uri="{FF2B5EF4-FFF2-40B4-BE49-F238E27FC236}">
                <a16:creationId xmlns:a16="http://schemas.microsoft.com/office/drawing/2014/main" id="{8D9AA599-E152-50E7-651E-64BABE4458E5}"/>
              </a:ext>
            </a:extLst>
          </p:cNvPr>
          <p:cNvSpPr txBox="1"/>
          <p:nvPr/>
        </p:nvSpPr>
        <p:spPr>
          <a:xfrm>
            <a:off x="3106690" y="4431905"/>
            <a:ext cx="1758496" cy="147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Preliminary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Design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endParaRPr lang="en-GB" sz="2000" b="1" dirty="0">
              <a:solidFill>
                <a:srgbClr val="111111"/>
              </a:solidFill>
              <a:latin typeface="Georgia" panose="02040502050405020303" pitchFamily="18" charset="0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" name="Google Shape;647;p31">
            <a:extLst>
              <a:ext uri="{FF2B5EF4-FFF2-40B4-BE49-F238E27FC236}">
                <a16:creationId xmlns:a16="http://schemas.microsoft.com/office/drawing/2014/main" id="{8788E9AA-3A63-D97C-4991-2E6D5C57C1CC}"/>
              </a:ext>
            </a:extLst>
          </p:cNvPr>
          <p:cNvSpPr txBox="1"/>
          <p:nvPr/>
        </p:nvSpPr>
        <p:spPr>
          <a:xfrm>
            <a:off x="8874732" y="4364830"/>
            <a:ext cx="2238461" cy="108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Financial </a:t>
            </a:r>
            <a:r>
              <a:rPr lang="en-US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&amp; Economic </a:t>
            </a:r>
            <a:r>
              <a:rPr lang="en-US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Analysis</a:t>
            </a:r>
            <a:endParaRPr sz="1400" dirty="0">
              <a:latin typeface="Georgia" panose="02040502050405020303" pitchFamily="18" charset="0"/>
            </a:endParaRPr>
          </a:p>
        </p:txBody>
      </p:sp>
      <p:sp>
        <p:nvSpPr>
          <p:cNvPr id="26" name="Google Shape;647;p31">
            <a:extLst>
              <a:ext uri="{FF2B5EF4-FFF2-40B4-BE49-F238E27FC236}">
                <a16:creationId xmlns:a16="http://schemas.microsoft.com/office/drawing/2014/main" id="{9186672C-D4F8-CCDF-CA93-D14D883B7D71}"/>
              </a:ext>
            </a:extLst>
          </p:cNvPr>
          <p:cNvSpPr txBox="1"/>
          <p:nvPr/>
        </p:nvSpPr>
        <p:spPr>
          <a:xfrm>
            <a:off x="5013724" y="4387216"/>
            <a:ext cx="1943005" cy="6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Evaluation of Alternative  Analysis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7" name="Google Shape;647;p31">
            <a:extLst>
              <a:ext uri="{FF2B5EF4-FFF2-40B4-BE49-F238E27FC236}">
                <a16:creationId xmlns:a16="http://schemas.microsoft.com/office/drawing/2014/main" id="{D6BA7392-D477-B565-C9E6-CFAF17269F1C}"/>
              </a:ext>
            </a:extLst>
          </p:cNvPr>
          <p:cNvSpPr txBox="1"/>
          <p:nvPr/>
        </p:nvSpPr>
        <p:spPr>
          <a:xfrm>
            <a:off x="7213589" y="4354750"/>
            <a:ext cx="1531485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EIA</a:t>
            </a:r>
            <a:endParaRPr sz="1600" dirty="0">
              <a:latin typeface="Georgia" panose="02040502050405020303" pitchFamily="18" charset="0"/>
            </a:endParaRPr>
          </a:p>
        </p:txBody>
      </p:sp>
      <p:pic>
        <p:nvPicPr>
          <p:cNvPr id="32" name="Graphic 31" descr="Architecture with solid fill">
            <a:extLst>
              <a:ext uri="{FF2B5EF4-FFF2-40B4-BE49-F238E27FC236}">
                <a16:creationId xmlns:a16="http://schemas.microsoft.com/office/drawing/2014/main" id="{CD51C1AB-BA98-E9F0-0638-4DA61D84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6818" y="2953149"/>
            <a:ext cx="914400" cy="914400"/>
          </a:xfrm>
          <a:prstGeom prst="rect">
            <a:avLst/>
          </a:prstGeom>
        </p:spPr>
      </p:pic>
      <p:pic>
        <p:nvPicPr>
          <p:cNvPr id="40" name="Graphic 39" descr="Newspaper with solid fill">
            <a:extLst>
              <a:ext uri="{FF2B5EF4-FFF2-40B4-BE49-F238E27FC236}">
                <a16:creationId xmlns:a16="http://schemas.microsoft.com/office/drawing/2014/main" id="{C4E3662E-8F02-633D-8829-C8CEF4F4D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3197" y="2926553"/>
            <a:ext cx="914400" cy="914400"/>
          </a:xfrm>
          <a:prstGeom prst="rect">
            <a:avLst/>
          </a:prstGeom>
        </p:spPr>
      </p:pic>
      <p:sp>
        <p:nvSpPr>
          <p:cNvPr id="2" name="Google Shape;625;p31">
            <a:extLst>
              <a:ext uri="{FF2B5EF4-FFF2-40B4-BE49-F238E27FC236}">
                <a16:creationId xmlns:a16="http://schemas.microsoft.com/office/drawing/2014/main" id="{7A74B821-E615-3D05-9C20-29982A2E7D17}"/>
              </a:ext>
            </a:extLst>
          </p:cNvPr>
          <p:cNvSpPr txBox="1"/>
          <p:nvPr/>
        </p:nvSpPr>
        <p:spPr>
          <a:xfrm>
            <a:off x="3084752" y="5111353"/>
            <a:ext cx="2142558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Draft Master Plan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b="0" i="1" u="none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Draft Floor Plan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Components Size </a:t>
            </a:r>
            <a:endParaRPr lang="en-US" sz="1100" b="0" i="1" u="none" dirty="0">
              <a:solidFill>
                <a:schemeClr val="dk1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100" b="0" i="1" u="none" dirty="0">
              <a:solidFill>
                <a:schemeClr val="dk1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625;p31">
            <a:extLst>
              <a:ext uri="{FF2B5EF4-FFF2-40B4-BE49-F238E27FC236}">
                <a16:creationId xmlns:a16="http://schemas.microsoft.com/office/drawing/2014/main" id="{8D3EE0FB-D652-C8F3-D8FB-972149123239}"/>
              </a:ext>
            </a:extLst>
          </p:cNvPr>
          <p:cNvSpPr txBox="1"/>
          <p:nvPr/>
        </p:nvSpPr>
        <p:spPr>
          <a:xfrm>
            <a:off x="5010252" y="5267964"/>
            <a:ext cx="2142558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Preliminary Cost Analysis for Alternatives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b="0" i="1" u="none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Alternative Design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F6D8FA-9111-B2CD-7C00-763DA66C6F0F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ACTIVITY OUTLINE</a:t>
            </a:r>
          </a:p>
        </p:txBody>
      </p:sp>
      <p:pic>
        <p:nvPicPr>
          <p:cNvPr id="6" name="Graphic 5" descr="Presentation with pie chart with solid fill">
            <a:extLst>
              <a:ext uri="{FF2B5EF4-FFF2-40B4-BE49-F238E27FC236}">
                <a16:creationId xmlns:a16="http://schemas.microsoft.com/office/drawing/2014/main" id="{533CD4B1-405A-FD8C-50FC-9C9A4931B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6642" y="2939391"/>
            <a:ext cx="1027499" cy="1027499"/>
          </a:xfrm>
          <a:prstGeom prst="rect">
            <a:avLst/>
          </a:prstGeom>
        </p:spPr>
      </p:pic>
      <p:pic>
        <p:nvPicPr>
          <p:cNvPr id="9" name="Graphic 8" descr="Bio-hazard with solid fill">
            <a:extLst>
              <a:ext uri="{FF2B5EF4-FFF2-40B4-BE49-F238E27FC236}">
                <a16:creationId xmlns:a16="http://schemas.microsoft.com/office/drawing/2014/main" id="{E1877E12-5A84-3B4F-CB5C-E31DF2703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3455" y="2866176"/>
            <a:ext cx="1023938" cy="1023938"/>
          </a:xfrm>
          <a:prstGeom prst="rect">
            <a:avLst/>
          </a:prstGeom>
        </p:spPr>
      </p:pic>
      <p:pic>
        <p:nvPicPr>
          <p:cNvPr id="16" name="Graphic 15" descr="Clipboard Mixed with solid fill">
            <a:extLst>
              <a:ext uri="{FF2B5EF4-FFF2-40B4-BE49-F238E27FC236}">
                <a16:creationId xmlns:a16="http://schemas.microsoft.com/office/drawing/2014/main" id="{B05C13A5-6AE0-BEF1-73EA-49854D95E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0326" y="2963261"/>
            <a:ext cx="984031" cy="9840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A551F2-18FA-2783-AAF0-19855DF2CEAC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EA905F-F02E-CD95-1FDE-0A2EF5F60CBB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F95ED7-DB83-EBF6-CEDB-BE827B46962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BBB12-1059-2807-47D7-C52BB7B12D20}"/>
                </a:ext>
              </a:extLst>
            </p:cNvPr>
            <p:cNvSpPr txBox="1"/>
            <p:nvPr/>
          </p:nvSpPr>
          <p:spPr>
            <a:xfrm>
              <a:off x="11479794" y="6498997"/>
              <a:ext cx="361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9B240AE-0D32-C14E-A1A5-7B905BDED729}"/>
              </a:ext>
            </a:extLst>
          </p:cNvPr>
          <p:cNvGrpSpPr/>
          <p:nvPr/>
        </p:nvGrpSpPr>
        <p:grpSpPr>
          <a:xfrm>
            <a:off x="1593560" y="1240538"/>
            <a:ext cx="965200" cy="1004884"/>
            <a:chOff x="1508125" y="901700"/>
            <a:chExt cx="965200" cy="1004884"/>
          </a:xfrm>
        </p:grpSpPr>
        <p:sp>
          <p:nvSpPr>
            <p:cNvPr id="632" name="Google Shape;632;p31"/>
            <p:cNvSpPr txBox="1"/>
            <p:nvPr/>
          </p:nvSpPr>
          <p:spPr>
            <a:xfrm>
              <a:off x="1508125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38" name="Google Shape;638;p31"/>
            <p:cNvSpPr txBox="1"/>
            <p:nvPr/>
          </p:nvSpPr>
          <p:spPr>
            <a:xfrm>
              <a:off x="1532731" y="1152522"/>
              <a:ext cx="915987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06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DBDBCD4-02DD-1948-B300-E205D681D8AD}"/>
              </a:ext>
            </a:extLst>
          </p:cNvPr>
          <p:cNvGrpSpPr/>
          <p:nvPr/>
        </p:nvGrpSpPr>
        <p:grpSpPr>
          <a:xfrm>
            <a:off x="5583471" y="1240538"/>
            <a:ext cx="965200" cy="1012824"/>
            <a:chOff x="4852193" y="901700"/>
            <a:chExt cx="965200" cy="1012824"/>
          </a:xfrm>
        </p:grpSpPr>
        <p:sp>
          <p:nvSpPr>
            <p:cNvPr id="633" name="Google Shape;633;p31"/>
            <p:cNvSpPr txBox="1"/>
            <p:nvPr/>
          </p:nvSpPr>
          <p:spPr>
            <a:xfrm>
              <a:off x="4852193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39" name="Google Shape;639;p31"/>
            <p:cNvSpPr txBox="1"/>
            <p:nvPr/>
          </p:nvSpPr>
          <p:spPr>
            <a:xfrm>
              <a:off x="4893468" y="1160462"/>
              <a:ext cx="88265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08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56EB312-52A7-1449-94B0-EEEEBD25FAC6}"/>
              </a:ext>
            </a:extLst>
          </p:cNvPr>
          <p:cNvGrpSpPr/>
          <p:nvPr/>
        </p:nvGrpSpPr>
        <p:grpSpPr>
          <a:xfrm>
            <a:off x="9490832" y="1232598"/>
            <a:ext cx="965200" cy="1012824"/>
            <a:chOff x="8262143" y="901700"/>
            <a:chExt cx="965200" cy="1012824"/>
          </a:xfrm>
        </p:grpSpPr>
        <p:sp>
          <p:nvSpPr>
            <p:cNvPr id="634" name="Google Shape;634;p31"/>
            <p:cNvSpPr txBox="1"/>
            <p:nvPr/>
          </p:nvSpPr>
          <p:spPr>
            <a:xfrm>
              <a:off x="8262143" y="901700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0" name="Google Shape;640;p31"/>
            <p:cNvSpPr txBox="1"/>
            <p:nvPr/>
          </p:nvSpPr>
          <p:spPr>
            <a:xfrm>
              <a:off x="8301831" y="1160462"/>
              <a:ext cx="885825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Montserrat"/>
                </a:rPr>
                <a:t>10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D39275D-5633-DB4F-9AD3-2D80F21FB0A7}"/>
              </a:ext>
            </a:extLst>
          </p:cNvPr>
          <p:cNvGrpSpPr/>
          <p:nvPr/>
        </p:nvGrpSpPr>
        <p:grpSpPr>
          <a:xfrm>
            <a:off x="3670194" y="1240537"/>
            <a:ext cx="965200" cy="1012825"/>
            <a:chOff x="3191668" y="4992687"/>
            <a:chExt cx="965200" cy="1012825"/>
          </a:xfrm>
        </p:grpSpPr>
        <p:sp>
          <p:nvSpPr>
            <p:cNvPr id="635" name="Google Shape;635;p31"/>
            <p:cNvSpPr txBox="1"/>
            <p:nvPr/>
          </p:nvSpPr>
          <p:spPr>
            <a:xfrm>
              <a:off x="3191668" y="4992687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1" name="Google Shape;641;p31"/>
            <p:cNvSpPr txBox="1"/>
            <p:nvPr/>
          </p:nvSpPr>
          <p:spPr>
            <a:xfrm>
              <a:off x="3229768" y="5251450"/>
              <a:ext cx="88900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07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9ED3A3F-A411-A841-ABD6-794C1E6431A2}"/>
              </a:ext>
            </a:extLst>
          </p:cNvPr>
          <p:cNvGrpSpPr/>
          <p:nvPr/>
        </p:nvGrpSpPr>
        <p:grpSpPr>
          <a:xfrm>
            <a:off x="7577555" y="1232598"/>
            <a:ext cx="965200" cy="1012825"/>
            <a:chOff x="6546850" y="4992687"/>
            <a:chExt cx="965200" cy="1012825"/>
          </a:xfrm>
        </p:grpSpPr>
        <p:sp>
          <p:nvSpPr>
            <p:cNvPr id="636" name="Google Shape;636;p31"/>
            <p:cNvSpPr txBox="1"/>
            <p:nvPr/>
          </p:nvSpPr>
          <p:spPr>
            <a:xfrm>
              <a:off x="6546850" y="4992687"/>
              <a:ext cx="965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2400"/>
                <a:buFont typeface="Montserrat"/>
                <a:buNone/>
              </a:pPr>
              <a:r>
                <a:rPr lang="en-US" sz="2400" b="1" u="none" dirty="0">
                  <a:solidFill>
                    <a:srgbClr val="111111"/>
                  </a:solidFill>
                  <a:latin typeface="Georgia" panose="02040502050405020303" pitchFamily="18" charset="0"/>
                  <a:ea typeface="Montserrat"/>
                  <a:cs typeface="Montserrat"/>
                  <a:sym typeface="Montserrat"/>
                </a:rPr>
                <a:t>STEP</a:t>
              </a:r>
              <a:endParaRPr b="1" dirty="0">
                <a:latin typeface="Georgia" panose="02040502050405020303" pitchFamily="18" charset="0"/>
              </a:endParaRPr>
            </a:p>
          </p:txBody>
        </p:sp>
        <p:sp>
          <p:nvSpPr>
            <p:cNvPr id="642" name="Google Shape;642;p31"/>
            <p:cNvSpPr txBox="1"/>
            <p:nvPr/>
          </p:nvSpPr>
          <p:spPr>
            <a:xfrm>
              <a:off x="6588125" y="5251450"/>
              <a:ext cx="882650" cy="75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111"/>
                </a:buClr>
                <a:buSzPts val="4900"/>
                <a:buFont typeface="Montserrat"/>
                <a:buNone/>
              </a:pPr>
              <a:r>
                <a:rPr lang="en-US" sz="4900" b="1" u="none" dirty="0">
                  <a:solidFill>
                    <a:srgbClr val="11111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ontserrat"/>
                  <a:sym typeface="Montserrat"/>
                </a:rPr>
                <a:t>09</a:t>
              </a:r>
              <a:endParaRPr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64042-B8A3-9DF2-EDA2-666633251FC2}"/>
              </a:ext>
            </a:extLst>
          </p:cNvPr>
          <p:cNvGrpSpPr/>
          <p:nvPr/>
        </p:nvGrpSpPr>
        <p:grpSpPr>
          <a:xfrm>
            <a:off x="1123390" y="2689132"/>
            <a:ext cx="10179049" cy="1476375"/>
            <a:chOff x="2601912" y="2662237"/>
            <a:chExt cx="8691562" cy="1476375"/>
          </a:xfrm>
          <a:solidFill>
            <a:srgbClr val="026473"/>
          </a:solidFill>
        </p:grpSpPr>
        <p:sp>
          <p:nvSpPr>
            <p:cNvPr id="628" name="Google Shape;628;p31"/>
            <p:cNvSpPr/>
            <p:nvPr/>
          </p:nvSpPr>
          <p:spPr>
            <a:xfrm>
              <a:off x="4292600" y="2662237"/>
              <a:ext cx="1916112" cy="1476375"/>
            </a:xfrm>
            <a:custGeom>
              <a:avLst/>
              <a:gdLst/>
              <a:ahLst/>
              <a:cxnLst/>
              <a:rect l="l" t="t" r="r" b="b"/>
              <a:pathLst>
                <a:path w="1207" h="930" extrusionOk="0">
                  <a:moveTo>
                    <a:pt x="999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9" y="930"/>
                  </a:lnTo>
                  <a:lnTo>
                    <a:pt x="1207" y="466"/>
                  </a:ln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5989637" y="2662237"/>
              <a:ext cx="1916112" cy="1476375"/>
            </a:xfrm>
            <a:custGeom>
              <a:avLst/>
              <a:gdLst/>
              <a:ahLst/>
              <a:cxnLst/>
              <a:rect l="l" t="t" r="r" b="b"/>
              <a:pathLst>
                <a:path w="1207" h="930" extrusionOk="0">
                  <a:moveTo>
                    <a:pt x="999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9" y="930"/>
                  </a:lnTo>
                  <a:lnTo>
                    <a:pt x="1207" y="466"/>
                  </a:ln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9380537" y="2662237"/>
              <a:ext cx="1912937" cy="1476375"/>
            </a:xfrm>
            <a:custGeom>
              <a:avLst/>
              <a:gdLst/>
              <a:ahLst/>
              <a:cxnLst/>
              <a:rect l="l" t="t" r="r" b="b"/>
              <a:pathLst>
                <a:path w="1205" h="930" extrusionOk="0">
                  <a:moveTo>
                    <a:pt x="997" y="0"/>
                  </a:moveTo>
                  <a:lnTo>
                    <a:pt x="0" y="0"/>
                  </a:lnTo>
                  <a:lnTo>
                    <a:pt x="206" y="466"/>
                  </a:lnTo>
                  <a:lnTo>
                    <a:pt x="0" y="930"/>
                  </a:lnTo>
                  <a:lnTo>
                    <a:pt x="997" y="930"/>
                  </a:lnTo>
                  <a:lnTo>
                    <a:pt x="1205" y="466"/>
                  </a:lnTo>
                  <a:lnTo>
                    <a:pt x="9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601912" y="2662237"/>
              <a:ext cx="1911350" cy="1476375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996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6" y="930"/>
                  </a:lnTo>
                  <a:lnTo>
                    <a:pt x="1204" y="466"/>
                  </a:lnTo>
                  <a:lnTo>
                    <a:pt x="9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685087" y="2662237"/>
              <a:ext cx="1911350" cy="1476375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996" y="0"/>
                  </a:moveTo>
                  <a:lnTo>
                    <a:pt x="0" y="0"/>
                  </a:lnTo>
                  <a:lnTo>
                    <a:pt x="208" y="466"/>
                  </a:lnTo>
                  <a:lnTo>
                    <a:pt x="0" y="930"/>
                  </a:lnTo>
                  <a:lnTo>
                    <a:pt x="996" y="930"/>
                  </a:lnTo>
                  <a:lnTo>
                    <a:pt x="1204" y="466"/>
                  </a:lnTo>
                  <a:lnTo>
                    <a:pt x="9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647;p31">
            <a:extLst>
              <a:ext uri="{FF2B5EF4-FFF2-40B4-BE49-F238E27FC236}">
                <a16:creationId xmlns:a16="http://schemas.microsoft.com/office/drawing/2014/main" id="{492DE9E7-D947-58F7-83E7-FC16798566C8}"/>
              </a:ext>
            </a:extLst>
          </p:cNvPr>
          <p:cNvSpPr txBox="1"/>
          <p:nvPr/>
        </p:nvSpPr>
        <p:spPr>
          <a:xfrm>
            <a:off x="1217703" y="4308335"/>
            <a:ext cx="1586705" cy="171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Detail Design &amp; Analysis</a:t>
            </a:r>
            <a:endParaRPr lang="en-US" sz="2000" b="1" i="0" u="none" dirty="0">
              <a:solidFill>
                <a:srgbClr val="111111"/>
              </a:solidFill>
              <a:latin typeface="Georgia" panose="02040502050405020303" pitchFamily="18" charset="0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endParaRPr lang="en-GB" sz="2000" b="1" dirty="0">
              <a:solidFill>
                <a:srgbClr val="111111"/>
              </a:solidFill>
              <a:latin typeface="Georgia" panose="02040502050405020303" pitchFamily="18" charset="0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" name="Google Shape;647;p31">
            <a:extLst>
              <a:ext uri="{FF2B5EF4-FFF2-40B4-BE49-F238E27FC236}">
                <a16:creationId xmlns:a16="http://schemas.microsoft.com/office/drawing/2014/main" id="{8D9AA599-E152-50E7-651E-64BABE4458E5}"/>
              </a:ext>
            </a:extLst>
          </p:cNvPr>
          <p:cNvSpPr txBox="1"/>
          <p:nvPr/>
        </p:nvSpPr>
        <p:spPr>
          <a:xfrm>
            <a:off x="5186823" y="4525567"/>
            <a:ext cx="1758496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Tendering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25" name="Google Shape;647;p31">
            <a:extLst>
              <a:ext uri="{FF2B5EF4-FFF2-40B4-BE49-F238E27FC236}">
                <a16:creationId xmlns:a16="http://schemas.microsoft.com/office/drawing/2014/main" id="{8788E9AA-3A63-D97C-4991-2E6D5C57C1CC}"/>
              </a:ext>
            </a:extLst>
          </p:cNvPr>
          <p:cNvSpPr txBox="1"/>
          <p:nvPr/>
        </p:nvSpPr>
        <p:spPr>
          <a:xfrm>
            <a:off x="8794056" y="4368710"/>
            <a:ext cx="261509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Opening 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Operation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27" name="Google Shape;647;p31">
            <a:extLst>
              <a:ext uri="{FF2B5EF4-FFF2-40B4-BE49-F238E27FC236}">
                <a16:creationId xmlns:a16="http://schemas.microsoft.com/office/drawing/2014/main" id="{D6BA7392-D477-B565-C9E6-CFAF17269F1C}"/>
              </a:ext>
            </a:extLst>
          </p:cNvPr>
          <p:cNvSpPr txBox="1"/>
          <p:nvPr/>
        </p:nvSpPr>
        <p:spPr>
          <a:xfrm>
            <a:off x="7034311" y="4398848"/>
            <a:ext cx="2132803" cy="102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Construction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 &amp; </a:t>
            </a:r>
            <a:r>
              <a:rPr lang="en-US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Quality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b="1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 Control</a:t>
            </a:r>
            <a:endParaRPr sz="1400" dirty="0">
              <a:latin typeface="Georgia" panose="02040502050405020303" pitchFamily="18" charset="0"/>
            </a:endParaRPr>
          </a:p>
        </p:txBody>
      </p:sp>
      <p:pic>
        <p:nvPicPr>
          <p:cNvPr id="9" name="Graphic 8" descr="Play with solid fill">
            <a:extLst>
              <a:ext uri="{FF2B5EF4-FFF2-40B4-BE49-F238E27FC236}">
                <a16:creationId xmlns:a16="http://schemas.microsoft.com/office/drawing/2014/main" id="{4EB1C531-E101-6408-5BBF-FF9B454F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1503" y="2945514"/>
            <a:ext cx="914400" cy="914400"/>
          </a:xfrm>
          <a:prstGeom prst="rect">
            <a:avLst/>
          </a:prstGeom>
        </p:spPr>
      </p:pic>
      <p:pic>
        <p:nvPicPr>
          <p:cNvPr id="13" name="Graphic 12" descr="Crane with solid fill">
            <a:extLst>
              <a:ext uri="{FF2B5EF4-FFF2-40B4-BE49-F238E27FC236}">
                <a16:creationId xmlns:a16="http://schemas.microsoft.com/office/drawing/2014/main" id="{FC997B2D-641A-30EB-B835-3961BF86C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7485" y="2906006"/>
            <a:ext cx="993415" cy="993415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BE6D864D-C0CF-4470-A5BF-F59A5FFB4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3564" y="2850357"/>
            <a:ext cx="1049064" cy="1049064"/>
          </a:xfrm>
          <a:prstGeom prst="rect">
            <a:avLst/>
          </a:prstGeom>
        </p:spPr>
      </p:pic>
      <p:sp>
        <p:nvSpPr>
          <p:cNvPr id="2" name="Google Shape;647;p31">
            <a:extLst>
              <a:ext uri="{FF2B5EF4-FFF2-40B4-BE49-F238E27FC236}">
                <a16:creationId xmlns:a16="http://schemas.microsoft.com/office/drawing/2014/main" id="{50F44AC5-8924-2505-650B-87430916DAEC}"/>
              </a:ext>
            </a:extLst>
          </p:cNvPr>
          <p:cNvSpPr txBox="1"/>
          <p:nvPr/>
        </p:nvSpPr>
        <p:spPr>
          <a:xfrm>
            <a:off x="3178453" y="4428730"/>
            <a:ext cx="1758496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Font typeface="Open Sans SemiBold"/>
              <a:buNone/>
            </a:pPr>
            <a:r>
              <a:rPr lang="en-US" sz="2000" b="1" i="0" u="none" dirty="0">
                <a:solidFill>
                  <a:srgbClr val="111111"/>
                </a:solidFill>
                <a:latin typeface="Georgia" panose="02040502050405020303" pitchFamily="18" charset="0"/>
                <a:ea typeface="Open Sans Semibold"/>
                <a:cs typeface="Open Sans Semibold"/>
                <a:sym typeface="Open Sans SemiBold"/>
              </a:rPr>
              <a:t>Bill of Quantity</a:t>
            </a:r>
            <a:endParaRPr sz="1600" dirty="0">
              <a:latin typeface="Georgia" panose="02040502050405020303" pitchFamily="18" charset="0"/>
            </a:endParaRPr>
          </a:p>
        </p:txBody>
      </p:sp>
      <p:sp>
        <p:nvSpPr>
          <p:cNvPr id="3" name="Google Shape;625;p31">
            <a:extLst>
              <a:ext uri="{FF2B5EF4-FFF2-40B4-BE49-F238E27FC236}">
                <a16:creationId xmlns:a16="http://schemas.microsoft.com/office/drawing/2014/main" id="{884B3A3F-A40E-4745-EBB7-74E4B4116D69}"/>
              </a:ext>
            </a:extLst>
          </p:cNvPr>
          <p:cNvSpPr txBox="1"/>
          <p:nvPr/>
        </p:nvSpPr>
        <p:spPr>
          <a:xfrm>
            <a:off x="1252883" y="5366640"/>
            <a:ext cx="2142558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b="0" i="1" u="none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ETABS Modeling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b="0" i="1" u="none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RCC Design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Water Reservoir &amp; Septic Tank Design</a:t>
            </a:r>
            <a:endParaRPr lang="en-US" sz="1100" b="0" i="1" u="none" dirty="0">
              <a:solidFill>
                <a:schemeClr val="dk1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dk1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Plumbing and Drainage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100" b="0" i="1" u="none" dirty="0">
              <a:solidFill>
                <a:schemeClr val="dk1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8CD2BA-3113-666A-3E19-FA2F2449CD56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Georgia" panose="02040502050405020303" pitchFamily="18" charset="0"/>
              </a:rPr>
              <a:t>ACTIVITY OUTLINE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pic>
        <p:nvPicPr>
          <p:cNvPr id="21" name="Graphic 20" descr="Clipboard Badge outline">
            <a:extLst>
              <a:ext uri="{FF2B5EF4-FFF2-40B4-BE49-F238E27FC236}">
                <a16:creationId xmlns:a16="http://schemas.microsoft.com/office/drawing/2014/main" id="{9E3CA63E-8339-12F2-DA1E-6859FDD17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9176" y="2830732"/>
            <a:ext cx="1068842" cy="1068842"/>
          </a:xfrm>
          <a:prstGeom prst="rect">
            <a:avLst/>
          </a:prstGeom>
        </p:spPr>
      </p:pic>
      <p:pic>
        <p:nvPicPr>
          <p:cNvPr id="34" name="Graphic 33" descr="Blueprint with solid fill">
            <a:extLst>
              <a:ext uri="{FF2B5EF4-FFF2-40B4-BE49-F238E27FC236}">
                <a16:creationId xmlns:a16="http://schemas.microsoft.com/office/drawing/2014/main" id="{5DB612E0-D5C9-7094-3A5E-1F3DB9B743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7312" y="2917689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EB698F-6C91-AF3F-02A2-E83A590F5FCD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376D5-DE0E-E68D-3181-D36B18CADFD6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C3A58-093E-E979-0E30-B12501066200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0A1C79-FF0B-9A77-EDEE-932F3339804A}"/>
                </a:ext>
              </a:extLst>
            </p:cNvPr>
            <p:cNvSpPr txBox="1"/>
            <p:nvPr/>
          </p:nvSpPr>
          <p:spPr>
            <a:xfrm>
              <a:off x="11409146" y="6498997"/>
              <a:ext cx="4317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4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6D844-5DAB-7053-5707-EDA20668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957FD9-409E-DBCD-0A0C-046BCCBE2222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660C1A-75D5-7016-92D5-194A4ED1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SURVEY AND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8F8315-C057-2ABA-FFE0-8A92F931ECAE}"/>
              </a:ext>
            </a:extLst>
          </p:cNvPr>
          <p:cNvSpPr txBox="1"/>
          <p:nvPr/>
        </p:nvSpPr>
        <p:spPr>
          <a:xfrm>
            <a:off x="1" y="1134797"/>
            <a:ext cx="47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Traffic Data Collection and Analysis</a:t>
            </a:r>
            <a:endParaRPr lang="en-US" dirty="0">
              <a:latin typeface="Georgia" panose="02040502050405020303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A7B27E-6E3E-7C91-F777-3BCB3830B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390955"/>
              </p:ext>
            </p:extLst>
          </p:nvPr>
        </p:nvGraphicFramePr>
        <p:xfrm>
          <a:off x="1677330" y="1424791"/>
          <a:ext cx="8837340" cy="53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374FAB0-9058-8A25-D192-7515B6C6E430}"/>
              </a:ext>
            </a:extLst>
          </p:cNvPr>
          <p:cNvGrpSpPr/>
          <p:nvPr/>
        </p:nvGrpSpPr>
        <p:grpSpPr>
          <a:xfrm>
            <a:off x="302871" y="6586061"/>
            <a:ext cx="11586257" cy="271939"/>
            <a:chOff x="254644" y="6488668"/>
            <a:chExt cx="11586257" cy="2719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EBB4B-B010-24F5-BD8A-0D70C5F0E669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4B015B-B449-9D5B-06D1-594D66BA6876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520D29-D863-CBDC-AB4E-4D091B1F37F7}"/>
                </a:ext>
              </a:extLst>
            </p:cNvPr>
            <p:cNvSpPr txBox="1"/>
            <p:nvPr/>
          </p:nvSpPr>
          <p:spPr>
            <a:xfrm>
              <a:off x="11485888" y="6498997"/>
              <a:ext cx="3550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05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893F23C-FF26-125F-29E7-59352FD4F91B}"/>
              </a:ext>
            </a:extLst>
          </p:cNvPr>
          <p:cNvSpPr txBox="1"/>
          <p:nvPr/>
        </p:nvSpPr>
        <p:spPr>
          <a:xfrm>
            <a:off x="107005" y="1142226"/>
            <a:ext cx="681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Soil Test Report Collection, Summarizing and Analysis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A94BF4-95B5-8B44-5E0E-BDC72DE4FC9E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SURVEY AND DATA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F1395C1E-71F1-37D6-9B36-A191E53FE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7" y="1660607"/>
            <a:ext cx="4642338" cy="519739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69FD71-DF68-50EB-CC45-AD8CAE08DD2B}"/>
              </a:ext>
            </a:extLst>
          </p:cNvPr>
          <p:cNvGrpSpPr/>
          <p:nvPr/>
        </p:nvGrpSpPr>
        <p:grpSpPr>
          <a:xfrm>
            <a:off x="1091932" y="2025106"/>
            <a:ext cx="3715152" cy="4095081"/>
            <a:chOff x="255353" y="2073744"/>
            <a:chExt cx="3715152" cy="40950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2B40B4-2861-1538-9254-A9B8B0430C66}"/>
                </a:ext>
              </a:extLst>
            </p:cNvPr>
            <p:cNvSpPr/>
            <p:nvPr/>
          </p:nvSpPr>
          <p:spPr>
            <a:xfrm>
              <a:off x="1352145" y="2227634"/>
              <a:ext cx="505838" cy="1828800"/>
            </a:xfrm>
            <a:prstGeom prst="rect">
              <a:avLst/>
            </a:prstGeom>
            <a:solidFill>
              <a:srgbClr val="6F36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7C43FA-31A3-0F79-6C96-1AFB2DD3C1E1}"/>
                </a:ext>
              </a:extLst>
            </p:cNvPr>
            <p:cNvSpPr/>
            <p:nvPr/>
          </p:nvSpPr>
          <p:spPr>
            <a:xfrm>
              <a:off x="1352145" y="4056434"/>
              <a:ext cx="505838" cy="1964988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5CD71BB-2C16-3C13-EEFA-A38960BB7B34}"/>
                </a:ext>
              </a:extLst>
            </p:cNvPr>
            <p:cNvGrpSpPr/>
            <p:nvPr/>
          </p:nvGrpSpPr>
          <p:grpSpPr>
            <a:xfrm>
              <a:off x="2358957" y="2227633"/>
              <a:ext cx="340468" cy="3793789"/>
              <a:chOff x="2358957" y="2227634"/>
              <a:chExt cx="340468" cy="379378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29D5252-237D-F42C-957F-160999E00A55}"/>
                  </a:ext>
                </a:extLst>
              </p:cNvPr>
              <p:cNvCxnSpPr/>
              <p:nvPr/>
            </p:nvCxnSpPr>
            <p:spPr>
              <a:xfrm>
                <a:off x="2529191" y="2227634"/>
                <a:ext cx="0" cy="379378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295C11A-F686-ABC7-E365-164B1E274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957" y="4124528"/>
                <a:ext cx="340468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9967CA-F441-B740-7953-51781452AC44}"/>
                </a:ext>
              </a:extLst>
            </p:cNvPr>
            <p:cNvSpPr txBox="1"/>
            <p:nvPr/>
          </p:nvSpPr>
          <p:spPr>
            <a:xfrm>
              <a:off x="2699425" y="2073744"/>
              <a:ext cx="1235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  <a:cs typeface="GENISO" panose="02000400000000000000" pitchFamily="2" charset="0"/>
                </a:rPr>
                <a:t>0 meter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011E3A-9591-F024-3B22-D69C3B768EA1}"/>
                </a:ext>
              </a:extLst>
            </p:cNvPr>
            <p:cNvCxnSpPr>
              <a:cxnSpLocks/>
            </p:cNvCxnSpPr>
            <p:nvPr/>
          </p:nvCxnSpPr>
          <p:spPr>
            <a:xfrm>
              <a:off x="2341123" y="2227633"/>
              <a:ext cx="340468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E40E62A-A24B-FEAB-D2A3-B0BF805FE4BB}"/>
                </a:ext>
              </a:extLst>
            </p:cNvPr>
            <p:cNvCxnSpPr>
              <a:cxnSpLocks/>
            </p:cNvCxnSpPr>
            <p:nvPr/>
          </p:nvCxnSpPr>
          <p:spPr>
            <a:xfrm>
              <a:off x="2341123" y="6014937"/>
              <a:ext cx="340468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CE0B88-93E1-72E8-7702-7FC804185983}"/>
                </a:ext>
              </a:extLst>
            </p:cNvPr>
            <p:cNvSpPr txBox="1"/>
            <p:nvPr/>
          </p:nvSpPr>
          <p:spPr>
            <a:xfrm>
              <a:off x="2735093" y="5861048"/>
              <a:ext cx="1235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  <a:cs typeface="GENISO" panose="02000400000000000000" pitchFamily="2" charset="0"/>
                </a:rPr>
                <a:t>18 meter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1E69E7-961F-342A-C095-1A1E33CEE5FA}"/>
                </a:ext>
              </a:extLst>
            </p:cNvPr>
            <p:cNvSpPr txBox="1"/>
            <p:nvPr/>
          </p:nvSpPr>
          <p:spPr>
            <a:xfrm>
              <a:off x="2717260" y="3970638"/>
              <a:ext cx="1235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  <a:cs typeface="GENISO" panose="02000400000000000000" pitchFamily="2" charset="0"/>
                </a:rPr>
                <a:t>9 meter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A4F322-0A67-D2D6-67D9-AB59B38F0630}"/>
                </a:ext>
              </a:extLst>
            </p:cNvPr>
            <p:cNvSpPr txBox="1"/>
            <p:nvPr/>
          </p:nvSpPr>
          <p:spPr>
            <a:xfrm>
              <a:off x="340469" y="2984848"/>
              <a:ext cx="1235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  <a:cs typeface="GENISO" panose="02000400000000000000" pitchFamily="2" charset="0"/>
                </a:rPr>
                <a:t>Stiff Clay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83A0C-E9EA-3BC5-17AF-EE598BC0918B}"/>
                </a:ext>
              </a:extLst>
            </p:cNvPr>
            <p:cNvSpPr txBox="1"/>
            <p:nvPr/>
          </p:nvSpPr>
          <p:spPr>
            <a:xfrm>
              <a:off x="255353" y="4659759"/>
              <a:ext cx="1235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  <a:cs typeface="GENISO" panose="02000400000000000000" pitchFamily="2" charset="0"/>
                </a:rPr>
                <a:t>Dense Sand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E9FC6B-4AFC-9068-308B-B4F905147D25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9FC3D3-1FE5-A6C9-4FEC-97A9B4EFC09B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34A742-C5B5-13F2-080F-CA83310E70B0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B8B238-DAC1-0ED8-C182-EC43167B5726}"/>
                </a:ext>
              </a:extLst>
            </p:cNvPr>
            <p:cNvSpPr txBox="1"/>
            <p:nvPr/>
          </p:nvSpPr>
          <p:spPr>
            <a:xfrm>
              <a:off x="11488848" y="6498997"/>
              <a:ext cx="3520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32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" y="-19881"/>
            <a:ext cx="12192001" cy="100319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MASTER PLAN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pic>
        <p:nvPicPr>
          <p:cNvPr id="4" name="Picture 3" descr="A map of a neighborhood&#10;&#10;Description automatically generated">
            <a:extLst>
              <a:ext uri="{FF2B5EF4-FFF2-40B4-BE49-F238E27FC236}">
                <a16:creationId xmlns:a16="http://schemas.microsoft.com/office/drawing/2014/main" id="{2869B373-6127-5C8F-F59B-8C47502AE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/>
          <a:stretch/>
        </p:blipFill>
        <p:spPr>
          <a:xfrm>
            <a:off x="247039" y="1765735"/>
            <a:ext cx="7564272" cy="43139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03DC10-9B15-BC48-A35C-B42541175D1B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498EDD-2B2F-D4D2-8ADF-12565D66A62A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88A502-A468-D7A6-9864-CDB8C059A607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C1DFA5-CD34-1042-F971-687F371AE7D2}"/>
                </a:ext>
              </a:extLst>
            </p:cNvPr>
            <p:cNvSpPr txBox="1"/>
            <p:nvPr/>
          </p:nvSpPr>
          <p:spPr>
            <a:xfrm>
              <a:off x="11479794" y="6498997"/>
              <a:ext cx="361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14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" y="-19881"/>
            <a:ext cx="12192001" cy="100319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MASTER PLAN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pic>
        <p:nvPicPr>
          <p:cNvPr id="4" name="Picture 3" descr="A map of a neighborhood&#10;&#10;Description automatically generated">
            <a:extLst>
              <a:ext uri="{FF2B5EF4-FFF2-40B4-BE49-F238E27FC236}">
                <a16:creationId xmlns:a16="http://schemas.microsoft.com/office/drawing/2014/main" id="{2869B373-6127-5C8F-F59B-8C47502AE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/>
          <a:stretch/>
        </p:blipFill>
        <p:spPr>
          <a:xfrm>
            <a:off x="247039" y="1765735"/>
            <a:ext cx="7564272" cy="431396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3D396BF-0FB8-0244-D5D9-5893E78431E4}"/>
              </a:ext>
            </a:extLst>
          </p:cNvPr>
          <p:cNvSpPr/>
          <p:nvPr/>
        </p:nvSpPr>
        <p:spPr>
          <a:xfrm>
            <a:off x="1675116" y="2733500"/>
            <a:ext cx="986846" cy="85182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7B2AA2-395E-C231-06F5-478D2E478E67}"/>
              </a:ext>
            </a:extLst>
          </p:cNvPr>
          <p:cNvCxnSpPr>
            <a:cxnSpLocks/>
          </p:cNvCxnSpPr>
          <p:nvPr/>
        </p:nvCxnSpPr>
        <p:spPr>
          <a:xfrm flipV="1">
            <a:off x="2292482" y="1563547"/>
            <a:ext cx="87689" cy="1163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08E1B0-6855-430B-C70D-07CD8A08F20C}"/>
              </a:ext>
            </a:extLst>
          </p:cNvPr>
          <p:cNvCxnSpPr>
            <a:cxnSpLocks/>
          </p:cNvCxnSpPr>
          <p:nvPr/>
        </p:nvCxnSpPr>
        <p:spPr>
          <a:xfrm flipH="1" flipV="1">
            <a:off x="1747485" y="1563547"/>
            <a:ext cx="286593" cy="9903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A227B6F-04ED-38B6-C237-B313D7BCC704}"/>
              </a:ext>
            </a:extLst>
          </p:cNvPr>
          <p:cNvSpPr/>
          <p:nvPr/>
        </p:nvSpPr>
        <p:spPr>
          <a:xfrm>
            <a:off x="3086232" y="2727319"/>
            <a:ext cx="566057" cy="43040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799472-E5BB-DAE4-56E7-2BC85278E45B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369260" y="1563546"/>
            <a:ext cx="1" cy="1163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E3271-B7AE-7691-71CD-B1D52813B824}"/>
              </a:ext>
            </a:extLst>
          </p:cNvPr>
          <p:cNvCxnSpPr>
            <a:cxnSpLocks/>
          </p:cNvCxnSpPr>
          <p:nvPr/>
        </p:nvCxnSpPr>
        <p:spPr>
          <a:xfrm flipV="1">
            <a:off x="4006182" y="1640592"/>
            <a:ext cx="0" cy="1301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0562E3-B6C6-0578-94B4-92AD043FD30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4995135" y="1578020"/>
            <a:ext cx="35131" cy="15171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AFC1A5E-81B4-A80D-5EC7-91EFCB73D04A}"/>
              </a:ext>
            </a:extLst>
          </p:cNvPr>
          <p:cNvSpPr/>
          <p:nvPr/>
        </p:nvSpPr>
        <p:spPr>
          <a:xfrm>
            <a:off x="4763114" y="3422988"/>
            <a:ext cx="593388" cy="50097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117B8C7-DFCD-1E77-6962-CD02B25EE7EE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5269602" y="1552268"/>
            <a:ext cx="538902" cy="1944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98253C6-0267-8BB7-409B-76C6A1E3FFE8}"/>
              </a:ext>
            </a:extLst>
          </p:cNvPr>
          <p:cNvSpPr/>
          <p:nvPr/>
        </p:nvSpPr>
        <p:spPr>
          <a:xfrm>
            <a:off x="5820258" y="3518662"/>
            <a:ext cx="515566" cy="62296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1CF547-CE12-A139-7F3F-7217B6297CD9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6056868" y="4141630"/>
            <a:ext cx="21173" cy="2182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5E656E-1802-3C8A-A0C6-BD53B11E4DA9}"/>
              </a:ext>
            </a:extLst>
          </p:cNvPr>
          <p:cNvCxnSpPr>
            <a:cxnSpLocks/>
          </p:cNvCxnSpPr>
          <p:nvPr/>
        </p:nvCxnSpPr>
        <p:spPr>
          <a:xfrm>
            <a:off x="6724949" y="3297677"/>
            <a:ext cx="42063" cy="2968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6D3828-230A-37E7-8554-3426A6732CE6}"/>
              </a:ext>
            </a:extLst>
          </p:cNvPr>
          <p:cNvCxnSpPr>
            <a:cxnSpLocks/>
          </p:cNvCxnSpPr>
          <p:nvPr/>
        </p:nvCxnSpPr>
        <p:spPr>
          <a:xfrm>
            <a:off x="2383060" y="4419931"/>
            <a:ext cx="15225" cy="1846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9BF8705-552C-9ECE-A6F1-F8899A327410}"/>
              </a:ext>
            </a:extLst>
          </p:cNvPr>
          <p:cNvSpPr txBox="1"/>
          <p:nvPr/>
        </p:nvSpPr>
        <p:spPr>
          <a:xfrm>
            <a:off x="1146955" y="1315320"/>
            <a:ext cx="125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Playground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9D5721-C9B2-BBF2-80F9-A2CE63038B6F}"/>
              </a:ext>
            </a:extLst>
          </p:cNvPr>
          <p:cNvSpPr txBox="1"/>
          <p:nvPr/>
        </p:nvSpPr>
        <p:spPr>
          <a:xfrm>
            <a:off x="1890495" y="1171928"/>
            <a:ext cx="1205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Residential Buildings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4A6DB3-6D9A-AFB6-B8EF-4C988D6FA429}"/>
              </a:ext>
            </a:extLst>
          </p:cNvPr>
          <p:cNvSpPr txBox="1"/>
          <p:nvPr/>
        </p:nvSpPr>
        <p:spPr>
          <a:xfrm>
            <a:off x="2861209" y="1145310"/>
            <a:ext cx="994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Outside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Parking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3F4299-4D31-A85B-374C-A7443B35DAFD}"/>
              </a:ext>
            </a:extLst>
          </p:cNvPr>
          <p:cNvSpPr txBox="1"/>
          <p:nvPr/>
        </p:nvSpPr>
        <p:spPr>
          <a:xfrm>
            <a:off x="3384837" y="1384372"/>
            <a:ext cx="1321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Garden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70145D-C021-F58E-B9F4-4065B1DBD84D}"/>
              </a:ext>
            </a:extLst>
          </p:cNvPr>
          <p:cNvSpPr txBox="1"/>
          <p:nvPr/>
        </p:nvSpPr>
        <p:spPr>
          <a:xfrm>
            <a:off x="4759198" y="130102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Pond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D6B729-DC9C-53B8-11B9-1C6416B1F1B1}"/>
              </a:ext>
            </a:extLst>
          </p:cNvPr>
          <p:cNvSpPr txBox="1"/>
          <p:nvPr/>
        </p:nvSpPr>
        <p:spPr>
          <a:xfrm>
            <a:off x="5502392" y="1298055"/>
            <a:ext cx="1108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Mosque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B159EB-B12A-9BE3-BBF0-97E2B9F1CBF2}"/>
              </a:ext>
            </a:extLst>
          </p:cNvPr>
          <p:cNvSpPr txBox="1"/>
          <p:nvPr/>
        </p:nvSpPr>
        <p:spPr>
          <a:xfrm>
            <a:off x="6408781" y="6195262"/>
            <a:ext cx="102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Outside Parking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9F1D0F-DBAD-3589-094A-8B8AEB44DB83}"/>
              </a:ext>
            </a:extLst>
          </p:cNvPr>
          <p:cNvSpPr txBox="1"/>
          <p:nvPr/>
        </p:nvSpPr>
        <p:spPr>
          <a:xfrm>
            <a:off x="5426487" y="6241006"/>
            <a:ext cx="114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Community Centre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21BF6E-454A-A5FF-FEE7-6EFC9FCA4C0E}"/>
              </a:ext>
            </a:extLst>
          </p:cNvPr>
          <p:cNvSpPr txBox="1"/>
          <p:nvPr/>
        </p:nvSpPr>
        <p:spPr>
          <a:xfrm>
            <a:off x="2168376" y="6243775"/>
            <a:ext cx="1189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Field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07FD09-1057-B5EF-D597-D8C9FA011523}"/>
              </a:ext>
            </a:extLst>
          </p:cNvPr>
          <p:cNvSpPr txBox="1"/>
          <p:nvPr/>
        </p:nvSpPr>
        <p:spPr>
          <a:xfrm>
            <a:off x="8567515" y="2245336"/>
            <a:ext cx="293349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Total plan area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5,43,660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Four Different Zones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z-1 -&gt; 1500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z-2 -&gt; 1200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z-3 -&gt; 1000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z-4 -&gt; 800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Building to building distance = 70ft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Mosque floor area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5166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Community Centre floor area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6835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96C063-50F1-B460-64B3-C1EC55FB5629}"/>
              </a:ext>
            </a:extLst>
          </p:cNvPr>
          <p:cNvGrpSpPr/>
          <p:nvPr/>
        </p:nvGrpSpPr>
        <p:grpSpPr>
          <a:xfrm>
            <a:off x="284912" y="6612445"/>
            <a:ext cx="11586257" cy="271939"/>
            <a:chOff x="254644" y="6488668"/>
            <a:chExt cx="11586257" cy="2719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F198DE-6EFD-827A-6083-557C025F4642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0B2046-EC96-4C4D-D000-AB979318CCA8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29C1EC-2EB9-A0BD-4AEE-D032EFB790A3}"/>
                </a:ext>
              </a:extLst>
            </p:cNvPr>
            <p:cNvSpPr txBox="1"/>
            <p:nvPr/>
          </p:nvSpPr>
          <p:spPr>
            <a:xfrm>
              <a:off x="11470738" y="6498997"/>
              <a:ext cx="370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53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721A17EB-B1A3-4A9C-965F-8814C2F09470}"/>
              </a:ext>
            </a:extLst>
          </p:cNvPr>
          <p:cNvSpPr/>
          <p:nvPr/>
        </p:nvSpPr>
        <p:spPr>
          <a:xfrm>
            <a:off x="592962" y="2797884"/>
            <a:ext cx="2909894" cy="1849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36C1787-1BAD-4F99-9B70-7A45D648BE76}"/>
              </a:ext>
            </a:extLst>
          </p:cNvPr>
          <p:cNvSpPr txBox="1"/>
          <p:nvPr/>
        </p:nvSpPr>
        <p:spPr>
          <a:xfrm>
            <a:off x="4473604" y="1751474"/>
            <a:ext cx="2356463" cy="42344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environment: Physicochemical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2C07FBD-CB31-47A2-81E6-C982C0A9F797}"/>
              </a:ext>
            </a:extLst>
          </p:cNvPr>
          <p:cNvSpPr txBox="1"/>
          <p:nvPr/>
        </p:nvSpPr>
        <p:spPr>
          <a:xfrm>
            <a:off x="4328112" y="4168786"/>
            <a:ext cx="979390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(Body)"/>
                <a:ea typeface="+mn-ea"/>
                <a:cs typeface="Mongolian Baiti" panose="03000500000000000000" pitchFamily="66" charset="0"/>
              </a:rPr>
              <a:t>40%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A930D39-A15B-4839-A5B3-D4714EC52449}"/>
              </a:ext>
            </a:extLst>
          </p:cNvPr>
          <p:cNvSpPr txBox="1"/>
          <p:nvPr/>
        </p:nvSpPr>
        <p:spPr>
          <a:xfrm>
            <a:off x="4328112" y="5639177"/>
            <a:ext cx="979390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(Body)"/>
                <a:ea typeface="+mn-ea"/>
                <a:cs typeface="Mongolian Baiti" panose="03000500000000000000" pitchFamily="66" charset="0"/>
              </a:rPr>
              <a:t>60%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A88ABD9-A5F6-47D8-91A4-F6C9141E4F75}"/>
              </a:ext>
            </a:extLst>
          </p:cNvPr>
          <p:cNvSpPr txBox="1"/>
          <p:nvPr/>
        </p:nvSpPr>
        <p:spPr>
          <a:xfrm>
            <a:off x="6884499" y="1963199"/>
            <a:ext cx="979390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(Body)"/>
                <a:ea typeface="+mn-ea"/>
                <a:cs typeface="Mongolian Baiti" panose="03000500000000000000" pitchFamily="66" charset="0"/>
              </a:rPr>
              <a:t>20%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2A04344-5D51-01FA-EB11-EE69981C8FC9}"/>
              </a:ext>
            </a:extLst>
          </p:cNvPr>
          <p:cNvSpPr/>
          <p:nvPr/>
        </p:nvSpPr>
        <p:spPr>
          <a:xfrm>
            <a:off x="6495747" y="3350201"/>
            <a:ext cx="2740088" cy="970383"/>
          </a:xfrm>
          <a:prstGeom prst="homePlate">
            <a:avLst>
              <a:gd name="adj" fmla="val 4191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  environment: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Ecologica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 environment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BBB3FE6-9CFF-C7F9-53B1-AACDC1542D2A}"/>
              </a:ext>
            </a:extLst>
          </p:cNvPr>
          <p:cNvSpPr/>
          <p:nvPr/>
        </p:nvSpPr>
        <p:spPr>
          <a:xfrm>
            <a:off x="6495746" y="4621681"/>
            <a:ext cx="2736283" cy="1017496"/>
          </a:xfrm>
          <a:prstGeom prst="homePlate">
            <a:avLst>
              <a:gd name="adj" fmla="val 4053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environment: Socio-economic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B9CDE-B8C1-C7D9-2933-B3EE6FB2A798}"/>
              </a:ext>
            </a:extLst>
          </p:cNvPr>
          <p:cNvSpPr/>
          <p:nvPr/>
        </p:nvSpPr>
        <p:spPr>
          <a:xfrm>
            <a:off x="2862943" y="1203649"/>
            <a:ext cx="6466114" cy="526025"/>
          </a:xfrm>
          <a:prstGeom prst="rect">
            <a:avLst/>
          </a:prstGeom>
          <a:solidFill>
            <a:srgbClr val="CD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 category project =&gt;  EIA required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CB9516-AB5D-76BE-926A-B7B2EF3B861C}"/>
              </a:ext>
            </a:extLst>
          </p:cNvPr>
          <p:cNvSpPr/>
          <p:nvPr/>
        </p:nvSpPr>
        <p:spPr>
          <a:xfrm>
            <a:off x="2132053" y="2558390"/>
            <a:ext cx="2736283" cy="2633479"/>
          </a:xfrm>
          <a:prstGeom prst="ellipse">
            <a:avLst/>
          </a:prstGeom>
          <a:solidFill>
            <a:srgbClr val="0EA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Environment study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83E9E-2183-C4E2-BB69-0CFB091F1F95}"/>
              </a:ext>
            </a:extLst>
          </p:cNvPr>
          <p:cNvSpPr txBox="1"/>
          <p:nvPr/>
        </p:nvSpPr>
        <p:spPr>
          <a:xfrm>
            <a:off x="4778404" y="2056274"/>
            <a:ext cx="2356463" cy="42344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environment: Physicochemical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B3DFC33-4B4D-2F6C-0093-B1B635930142}"/>
              </a:ext>
            </a:extLst>
          </p:cNvPr>
          <p:cNvSpPr/>
          <p:nvPr/>
        </p:nvSpPr>
        <p:spPr>
          <a:xfrm>
            <a:off x="6495747" y="2096492"/>
            <a:ext cx="2736283" cy="952612"/>
          </a:xfrm>
          <a:prstGeom prst="homePlate">
            <a:avLst>
              <a:gd name="adj" fmla="val 392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Baseline Environment : Physicochemical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A7DBC5-D8ED-E57C-64CD-82359361AFB8}"/>
              </a:ext>
            </a:extLst>
          </p:cNvPr>
          <p:cNvCxnSpPr>
            <a:cxnSpLocks/>
            <a:stCxn id="3" idx="7"/>
            <a:endCxn id="6" idx="1"/>
          </p:cNvCxnSpPr>
          <p:nvPr/>
        </p:nvCxnSpPr>
        <p:spPr>
          <a:xfrm flipV="1">
            <a:off x="4467617" y="2572798"/>
            <a:ext cx="2028130" cy="3712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B3CE60-DDE6-0071-CED2-9B66ECCEDACD}"/>
              </a:ext>
            </a:extLst>
          </p:cNvPr>
          <p:cNvCxnSpPr>
            <a:stCxn id="3" idx="6"/>
            <a:endCxn id="12" idx="1"/>
          </p:cNvCxnSpPr>
          <p:nvPr/>
        </p:nvCxnSpPr>
        <p:spPr>
          <a:xfrm flipV="1">
            <a:off x="4868336" y="3835393"/>
            <a:ext cx="1627411" cy="397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A7F38A-1762-DB78-44AF-78DC2800ADED}"/>
              </a:ext>
            </a:extLst>
          </p:cNvPr>
          <p:cNvCxnSpPr>
            <a:cxnSpLocks/>
            <a:stCxn id="3" idx="5"/>
            <a:endCxn id="13" idx="1"/>
          </p:cNvCxnSpPr>
          <p:nvPr/>
        </p:nvCxnSpPr>
        <p:spPr>
          <a:xfrm>
            <a:off x="4467617" y="4806205"/>
            <a:ext cx="2028129" cy="3242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Address Book outline">
            <a:extLst>
              <a:ext uri="{FF2B5EF4-FFF2-40B4-BE49-F238E27FC236}">
                <a16:creationId xmlns:a16="http://schemas.microsoft.com/office/drawing/2014/main" id="{CB123EE0-B80C-D401-ECB7-C4531479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49" y="3049104"/>
            <a:ext cx="534689" cy="4789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07C8BFA-DC76-1E21-F983-5CDFD28AFC35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23D117-8DC6-D8F6-C3BE-C3B35627F345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C09C8E-63F6-8B46-6DE4-8E2091B5DEBA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35458C-757D-3D37-9C44-E8233FC1ED70}"/>
                </a:ext>
              </a:extLst>
            </p:cNvPr>
            <p:cNvSpPr txBox="1"/>
            <p:nvPr/>
          </p:nvSpPr>
          <p:spPr>
            <a:xfrm>
              <a:off x="11452634" y="6498997"/>
              <a:ext cx="388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16</a:t>
              </a:r>
            </a:p>
          </p:txBody>
        </p:sp>
      </p:grpSp>
      <p:sp>
        <p:nvSpPr>
          <p:cNvPr id="23" name="Title 4">
            <a:extLst>
              <a:ext uri="{FF2B5EF4-FFF2-40B4-BE49-F238E27FC236}">
                <a16:creationId xmlns:a16="http://schemas.microsoft.com/office/drawing/2014/main" id="{4252715F-26C8-3533-07E2-4210265A8C2F}"/>
              </a:ext>
            </a:extLst>
          </p:cNvPr>
          <p:cNvSpPr txBox="1">
            <a:spLocks/>
          </p:cNvSpPr>
          <p:nvPr/>
        </p:nvSpPr>
        <p:spPr>
          <a:xfrm>
            <a:off x="0" y="5294"/>
            <a:ext cx="12192001" cy="1003197"/>
          </a:xfrm>
          <a:prstGeom prst="rect">
            <a:avLst/>
          </a:prstGeom>
          <a:solidFill>
            <a:srgbClr val="028599">
              <a:lumMod val="75000"/>
            </a:srgbClr>
          </a:solidFill>
        </p:spPr>
        <p:txBody>
          <a:bodyPr lIns="0" tIns="0" rIns="0" bIns="0" anchor="ctr"/>
          <a:lstStyle>
            <a:lvl1pPr algn="ctr" defTabSz="1219108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  <a:ea typeface="+mj-ea"/>
                <a:cs typeface="+mj-cs"/>
              </a:defRPr>
            </a:lvl1pPr>
          </a:lstStyle>
          <a:p>
            <a:pPr marL="0" marR="0" lvl="0" indent="0" algn="ctr" defTabSz="12191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ENVIRONMENTAL IMPACT ASSESSMENT</a:t>
            </a:r>
          </a:p>
        </p:txBody>
      </p:sp>
    </p:spTree>
    <p:extLst>
      <p:ext uri="{BB962C8B-B14F-4D97-AF65-F5344CB8AC3E}">
        <p14:creationId xmlns:p14="http://schemas.microsoft.com/office/powerpoint/2010/main" val="149478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1344295" y="2913546"/>
            <a:ext cx="4008756" cy="286547"/>
          </a:xfrm>
          <a:prstGeom prst="roundRect">
            <a:avLst>
              <a:gd name="adj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Freeform 222"/>
          <p:cNvSpPr>
            <a:spLocks noEditPoints="1"/>
          </p:cNvSpPr>
          <p:nvPr/>
        </p:nvSpPr>
        <p:spPr bwMode="auto">
          <a:xfrm>
            <a:off x="4673671" y="3300758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 flipV="1">
            <a:off x="1417122" y="3754781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358760" y="2871365"/>
            <a:ext cx="3334594" cy="357003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algn="ctr" defTabSz="914217"/>
            <a:r>
              <a:rPr lang="en-US" sz="1600" b="1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ENVIRONMENTAL IMPACTS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381828" y="3312692"/>
            <a:ext cx="1436639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SOLID WASTE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383702" y="3898625"/>
            <a:ext cx="2949874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UNDERGROUND GAS PIPELINE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381828" y="4487676"/>
            <a:ext cx="1931967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CUTTING OF TREES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D7DEC5-1A6C-4E96-AC74-EA40D348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223550"/>
            <a:ext cx="10515600" cy="93143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PRE-CONSTRUCTION STAGE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D467648-2F49-071F-6C3D-CD7068E98B6F}"/>
              </a:ext>
            </a:extLst>
          </p:cNvPr>
          <p:cNvSpPr txBox="1">
            <a:spLocks/>
          </p:cNvSpPr>
          <p:nvPr/>
        </p:nvSpPr>
        <p:spPr>
          <a:xfrm>
            <a:off x="-1" y="-9941"/>
            <a:ext cx="12192001" cy="802893"/>
          </a:xfrm>
          <a:prstGeom prst="rect">
            <a:avLst/>
          </a:prstGeom>
          <a:solidFill>
            <a:srgbClr val="028599">
              <a:lumMod val="75000"/>
            </a:srgbClr>
          </a:solidFill>
        </p:spPr>
        <p:txBody>
          <a:bodyPr lIns="0" tIns="0" rIns="0" bIns="0" anchor="ctr"/>
          <a:lstStyle>
            <a:lvl1pPr algn="ctr" defTabSz="1219108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  <a:ea typeface="+mj-ea"/>
                <a:cs typeface="+mj-cs"/>
              </a:defRPr>
            </a:lvl1pPr>
          </a:lstStyle>
          <a:p>
            <a:pPr defTabSz="609554"/>
            <a:r>
              <a:rPr lang="en-GB" sz="2400" dirty="0">
                <a:solidFill>
                  <a:srgbClr val="FFFFFF"/>
                </a:solidFill>
                <a:latin typeface="Georgia" panose="02040502050405020303" pitchFamily="18" charset="0"/>
              </a:rPr>
              <a:t>ENVIRONMENTAL IMPACT AND MITIGATION MEASURE</a:t>
            </a:r>
            <a:endParaRPr lang="en-US" sz="24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ounded Rectangle 99">
            <a:extLst>
              <a:ext uri="{FF2B5EF4-FFF2-40B4-BE49-F238E27FC236}">
                <a16:creationId xmlns:a16="http://schemas.microsoft.com/office/drawing/2014/main" id="{D03BCDFC-5C3D-EFE0-E58C-F4C35F3A2BE9}"/>
              </a:ext>
            </a:extLst>
          </p:cNvPr>
          <p:cNvSpPr/>
          <p:nvPr/>
        </p:nvSpPr>
        <p:spPr>
          <a:xfrm flipV="1">
            <a:off x="1417122" y="4344966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Rounded Rectangle 99">
            <a:extLst>
              <a:ext uri="{FF2B5EF4-FFF2-40B4-BE49-F238E27FC236}">
                <a16:creationId xmlns:a16="http://schemas.microsoft.com/office/drawing/2014/main" id="{3B9AE2EF-3395-97A5-1930-49409EB4479B}"/>
              </a:ext>
            </a:extLst>
          </p:cNvPr>
          <p:cNvSpPr/>
          <p:nvPr/>
        </p:nvSpPr>
        <p:spPr>
          <a:xfrm flipV="1">
            <a:off x="1417122" y="4926090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Freeform 222">
            <a:extLst>
              <a:ext uri="{FF2B5EF4-FFF2-40B4-BE49-F238E27FC236}">
                <a16:creationId xmlns:a16="http://schemas.microsoft.com/office/drawing/2014/main" id="{10982CE4-7A39-D9E2-E700-7895750EEA3F}"/>
              </a:ext>
            </a:extLst>
          </p:cNvPr>
          <p:cNvSpPr>
            <a:spLocks noEditPoints="1"/>
          </p:cNvSpPr>
          <p:nvPr/>
        </p:nvSpPr>
        <p:spPr bwMode="auto">
          <a:xfrm>
            <a:off x="4673671" y="3918825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3" name="Freeform 222">
            <a:extLst>
              <a:ext uri="{FF2B5EF4-FFF2-40B4-BE49-F238E27FC236}">
                <a16:creationId xmlns:a16="http://schemas.microsoft.com/office/drawing/2014/main" id="{491DB351-ED70-809D-A3D0-8047F40596E5}"/>
              </a:ext>
            </a:extLst>
          </p:cNvPr>
          <p:cNvSpPr>
            <a:spLocks noEditPoints="1"/>
          </p:cNvSpPr>
          <p:nvPr/>
        </p:nvSpPr>
        <p:spPr bwMode="auto">
          <a:xfrm>
            <a:off x="4673671" y="4489532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1" name="Rounded Rectangle 101">
            <a:extLst>
              <a:ext uri="{FF2B5EF4-FFF2-40B4-BE49-F238E27FC236}">
                <a16:creationId xmlns:a16="http://schemas.microsoft.com/office/drawing/2014/main" id="{6433144B-7470-DE69-DF26-E6F655376C2A}"/>
              </a:ext>
            </a:extLst>
          </p:cNvPr>
          <p:cNvSpPr/>
          <p:nvPr/>
        </p:nvSpPr>
        <p:spPr>
          <a:xfrm>
            <a:off x="6547757" y="2871365"/>
            <a:ext cx="4008756" cy="286547"/>
          </a:xfrm>
          <a:prstGeom prst="roundRect">
            <a:avLst>
              <a:gd name="adj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Rounded Rectangle 99">
            <a:extLst>
              <a:ext uri="{FF2B5EF4-FFF2-40B4-BE49-F238E27FC236}">
                <a16:creationId xmlns:a16="http://schemas.microsoft.com/office/drawing/2014/main" id="{91018E50-E71A-0F38-A51B-9849EADD0CAA}"/>
              </a:ext>
            </a:extLst>
          </p:cNvPr>
          <p:cNvSpPr/>
          <p:nvPr/>
        </p:nvSpPr>
        <p:spPr>
          <a:xfrm flipV="1">
            <a:off x="6620584" y="3712600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15E0E7-9F3A-AC4F-C1AE-2E463D3D138B}"/>
              </a:ext>
            </a:extLst>
          </p:cNvPr>
          <p:cNvSpPr/>
          <p:nvPr/>
        </p:nvSpPr>
        <p:spPr>
          <a:xfrm>
            <a:off x="7164735" y="2829184"/>
            <a:ext cx="2962699" cy="357003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algn="ctr" defTabSz="914217"/>
            <a:r>
              <a:rPr lang="en-US" sz="1600" b="1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MITIGATION MEASURES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5180B0-B947-4B5C-55B0-AF0707238C2B}"/>
              </a:ext>
            </a:extLst>
          </p:cNvPr>
          <p:cNvSpPr/>
          <p:nvPr/>
        </p:nvSpPr>
        <p:spPr>
          <a:xfrm>
            <a:off x="6585290" y="3270511"/>
            <a:ext cx="3568633" cy="541669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609554">
              <a:defRPr/>
            </a:pPr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PROPER SOLID WASTE MANAGEMENT</a:t>
            </a:r>
          </a:p>
          <a:p>
            <a:pPr defTabSz="609554">
              <a:defRPr/>
            </a:pPr>
            <a:r>
              <a:rPr lang="en-GB" sz="1400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118DC6-C128-DDEB-9BBC-6DF91819A932}"/>
              </a:ext>
            </a:extLst>
          </p:cNvPr>
          <p:cNvSpPr/>
          <p:nvPr/>
        </p:nvSpPr>
        <p:spPr>
          <a:xfrm>
            <a:off x="6587164" y="3856444"/>
            <a:ext cx="2528284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609554">
              <a:defRPr/>
            </a:pPr>
            <a:r>
              <a:rPr lang="en-GB" sz="1400" dirty="0">
                <a:latin typeface="Georgia" panose="02040502050405020303" pitchFamily="18" charset="0"/>
              </a:rPr>
              <a:t>SHIFTING THE GAS LINES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3C28DC-91DB-3AA5-7E35-7CACBC286655}"/>
              </a:ext>
            </a:extLst>
          </p:cNvPr>
          <p:cNvSpPr/>
          <p:nvPr/>
        </p:nvSpPr>
        <p:spPr>
          <a:xfrm>
            <a:off x="6585290" y="4445495"/>
            <a:ext cx="3991826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TREE PLANTATION AFTER CONSTRUCTION</a:t>
            </a:r>
          </a:p>
        </p:txBody>
      </p:sp>
      <p:sp>
        <p:nvSpPr>
          <p:cNvPr id="41" name="Rounded Rectangle 99">
            <a:extLst>
              <a:ext uri="{FF2B5EF4-FFF2-40B4-BE49-F238E27FC236}">
                <a16:creationId xmlns:a16="http://schemas.microsoft.com/office/drawing/2014/main" id="{5884A580-C0D8-C65B-11E6-6DC7C063A485}"/>
              </a:ext>
            </a:extLst>
          </p:cNvPr>
          <p:cNvSpPr/>
          <p:nvPr/>
        </p:nvSpPr>
        <p:spPr>
          <a:xfrm flipV="1">
            <a:off x="6620584" y="4302785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2" name="Rounded Rectangle 99">
            <a:extLst>
              <a:ext uri="{FF2B5EF4-FFF2-40B4-BE49-F238E27FC236}">
                <a16:creationId xmlns:a16="http://schemas.microsoft.com/office/drawing/2014/main" id="{F9DE45B2-FE76-01CD-FD5F-743400629073}"/>
              </a:ext>
            </a:extLst>
          </p:cNvPr>
          <p:cNvSpPr/>
          <p:nvPr/>
        </p:nvSpPr>
        <p:spPr>
          <a:xfrm flipV="1">
            <a:off x="6620584" y="4883909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86842EC-095F-C012-F609-275A10752773}"/>
              </a:ext>
            </a:extLst>
          </p:cNvPr>
          <p:cNvCxnSpPr/>
          <p:nvPr/>
        </p:nvCxnSpPr>
        <p:spPr>
          <a:xfrm>
            <a:off x="5572125" y="3447018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0C5E96A-CBD7-C949-23C7-73177150030F}"/>
              </a:ext>
            </a:extLst>
          </p:cNvPr>
          <p:cNvCxnSpPr/>
          <p:nvPr/>
        </p:nvCxnSpPr>
        <p:spPr>
          <a:xfrm>
            <a:off x="5572125" y="4065085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68606B5-8A95-A1FE-8580-545E35C2EF38}"/>
              </a:ext>
            </a:extLst>
          </p:cNvPr>
          <p:cNvCxnSpPr/>
          <p:nvPr/>
        </p:nvCxnSpPr>
        <p:spPr>
          <a:xfrm>
            <a:off x="5610225" y="4650788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115652C-5851-EFB8-D58D-C49B38E87EB8}"/>
              </a:ext>
            </a:extLst>
          </p:cNvPr>
          <p:cNvSpPr/>
          <p:nvPr/>
        </p:nvSpPr>
        <p:spPr>
          <a:xfrm>
            <a:off x="868849" y="1033555"/>
            <a:ext cx="10320951" cy="1016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F5F766-B0E2-FEAF-861A-0269009D124C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820073-9E45-5BA5-5F6A-E340A8D6F7B8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1BCD07-1B82-6909-863E-DD95858E0DE1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B0343A-CD67-F533-79C4-B818CEB7E1C3}"/>
                </a:ext>
              </a:extLst>
            </p:cNvPr>
            <p:cNvSpPr txBox="1"/>
            <p:nvPr/>
          </p:nvSpPr>
          <p:spPr>
            <a:xfrm>
              <a:off x="11452634" y="6498997"/>
              <a:ext cx="388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17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07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B210-A855-2F1F-365B-9D0FF472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52488EE-F9A6-5D87-430E-83CFAA772A4B}"/>
              </a:ext>
            </a:extLst>
          </p:cNvPr>
          <p:cNvSpPr/>
          <p:nvPr/>
        </p:nvSpPr>
        <p:spPr>
          <a:xfrm>
            <a:off x="1400506" y="2475280"/>
            <a:ext cx="4008756" cy="286547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Freeform 222">
            <a:extLst>
              <a:ext uri="{FF2B5EF4-FFF2-40B4-BE49-F238E27FC236}">
                <a16:creationId xmlns:a16="http://schemas.microsoft.com/office/drawing/2014/main" id="{D22665A1-CCA3-78A1-3E4A-4B98D57B2A00}"/>
              </a:ext>
            </a:extLst>
          </p:cNvPr>
          <p:cNvSpPr>
            <a:spLocks noEditPoints="1"/>
          </p:cNvSpPr>
          <p:nvPr/>
        </p:nvSpPr>
        <p:spPr bwMode="auto">
          <a:xfrm>
            <a:off x="4730821" y="2891183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B09DA09-F62D-619C-5717-90185F0C47D7}"/>
              </a:ext>
            </a:extLst>
          </p:cNvPr>
          <p:cNvSpPr/>
          <p:nvPr/>
        </p:nvSpPr>
        <p:spPr>
          <a:xfrm flipV="1">
            <a:off x="1474272" y="3345206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75A51BC-6723-AE0D-2B43-3373A5B8BF0E}"/>
              </a:ext>
            </a:extLst>
          </p:cNvPr>
          <p:cNvSpPr/>
          <p:nvPr/>
        </p:nvSpPr>
        <p:spPr>
          <a:xfrm>
            <a:off x="1648917" y="2443423"/>
            <a:ext cx="3334594" cy="357003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algn="ctr" defTabSz="914217"/>
            <a:r>
              <a:rPr lang="en-US" sz="1600" b="1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ENVIRONMENTAL IMPACTS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3B5CDF-8874-73CE-D354-A849381D45D2}"/>
              </a:ext>
            </a:extLst>
          </p:cNvPr>
          <p:cNvSpPr/>
          <p:nvPr/>
        </p:nvSpPr>
        <p:spPr>
          <a:xfrm>
            <a:off x="1438978" y="2903117"/>
            <a:ext cx="2795985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GB" sz="1400" dirty="0">
                <a:latin typeface="Georgia" panose="02040502050405020303" pitchFamily="18" charset="0"/>
              </a:rPr>
              <a:t>AIR AND SOUND POLLUTION </a:t>
            </a:r>
            <a:endParaRPr lang="en-US" sz="1400" dirty="0">
              <a:latin typeface="Georgia" panose="02040502050405020303" pitchFamily="18" charset="0"/>
              <a:ea typeface="Open Sans Light" panose="020B0306030504020204" pitchFamily="34" charset="0"/>
              <a:cs typeface="Lato 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9082A4E-B980-3C2D-D8E4-C2A55E74A37F}"/>
              </a:ext>
            </a:extLst>
          </p:cNvPr>
          <p:cNvSpPr/>
          <p:nvPr/>
        </p:nvSpPr>
        <p:spPr>
          <a:xfrm>
            <a:off x="1440852" y="3489050"/>
            <a:ext cx="2475385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r>
              <a:rPr lang="en-GB" sz="1400" dirty="0">
                <a:latin typeface="Georgia" panose="02040502050405020303" pitchFamily="18" charset="0"/>
              </a:rPr>
              <a:t>BLOCKAGE TO DRAINAGE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BB4E708-1533-5B9D-A108-24C237245747}"/>
              </a:ext>
            </a:extLst>
          </p:cNvPr>
          <p:cNvSpPr/>
          <p:nvPr/>
        </p:nvSpPr>
        <p:spPr>
          <a:xfrm>
            <a:off x="1438978" y="4078101"/>
            <a:ext cx="2252568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GB" sz="1400" dirty="0">
                <a:latin typeface="Georgia" panose="02040502050405020303" pitchFamily="18" charset="0"/>
              </a:rPr>
              <a:t>TRAFFIC CONGESTION </a:t>
            </a:r>
            <a:endParaRPr lang="en-US" sz="1400" dirty="0">
              <a:latin typeface="Georgia" panose="02040502050405020303" pitchFamily="18" charset="0"/>
              <a:ea typeface="Open Sans Light" panose="020B0306030504020204" pitchFamily="34" charset="0"/>
              <a:cs typeface="Lato Regular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9CCCBC6-EF62-3CCC-C5E9-473E54BCCADF}"/>
              </a:ext>
            </a:extLst>
          </p:cNvPr>
          <p:cNvSpPr/>
          <p:nvPr/>
        </p:nvSpPr>
        <p:spPr>
          <a:xfrm>
            <a:off x="1400506" y="4577937"/>
            <a:ext cx="2831252" cy="541669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r>
              <a:rPr lang="en-GB" sz="1400" dirty="0">
                <a:latin typeface="Georgia" panose="02040502050405020303" pitchFamily="18" charset="0"/>
              </a:rPr>
              <a:t>IMPROPER MANAGEMENT OF</a:t>
            </a:r>
          </a:p>
          <a:p>
            <a:r>
              <a:rPr lang="en-GB" sz="1400" dirty="0">
                <a:latin typeface="Georgia" panose="02040502050405020303" pitchFamily="18" charset="0"/>
              </a:rPr>
              <a:t>SEWAGE WASTE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6BCC30-45A4-0165-6F6B-73FADDA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137468"/>
            <a:ext cx="10515600" cy="931430"/>
          </a:xfr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CONSTRUCTION STAGE</a:t>
            </a:r>
          </a:p>
        </p:txBody>
      </p:sp>
      <p:sp>
        <p:nvSpPr>
          <p:cNvPr id="6" name="Rounded Rectangle 99">
            <a:extLst>
              <a:ext uri="{FF2B5EF4-FFF2-40B4-BE49-F238E27FC236}">
                <a16:creationId xmlns:a16="http://schemas.microsoft.com/office/drawing/2014/main" id="{7E64B795-A408-F6C6-5751-FD3E129E2246}"/>
              </a:ext>
            </a:extLst>
          </p:cNvPr>
          <p:cNvSpPr/>
          <p:nvPr/>
        </p:nvSpPr>
        <p:spPr>
          <a:xfrm flipV="1">
            <a:off x="1474272" y="3935391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Rounded Rectangle 99">
            <a:extLst>
              <a:ext uri="{FF2B5EF4-FFF2-40B4-BE49-F238E27FC236}">
                <a16:creationId xmlns:a16="http://schemas.microsoft.com/office/drawing/2014/main" id="{5155AF7E-76C2-90E9-0E5E-0B42DC7F90A0}"/>
              </a:ext>
            </a:extLst>
          </p:cNvPr>
          <p:cNvSpPr/>
          <p:nvPr/>
        </p:nvSpPr>
        <p:spPr>
          <a:xfrm flipV="1">
            <a:off x="1474272" y="4516515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Rounded Rectangle 99">
            <a:extLst>
              <a:ext uri="{FF2B5EF4-FFF2-40B4-BE49-F238E27FC236}">
                <a16:creationId xmlns:a16="http://schemas.microsoft.com/office/drawing/2014/main" id="{6651A042-37AC-C0BB-F77D-D8DD5932E77A}"/>
              </a:ext>
            </a:extLst>
          </p:cNvPr>
          <p:cNvSpPr/>
          <p:nvPr/>
        </p:nvSpPr>
        <p:spPr>
          <a:xfrm flipV="1">
            <a:off x="1474272" y="5134503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Freeform 222">
            <a:extLst>
              <a:ext uri="{FF2B5EF4-FFF2-40B4-BE49-F238E27FC236}">
                <a16:creationId xmlns:a16="http://schemas.microsoft.com/office/drawing/2014/main" id="{50BA684A-2D28-38A9-E3DC-CFC7CB1967E9}"/>
              </a:ext>
            </a:extLst>
          </p:cNvPr>
          <p:cNvSpPr>
            <a:spLocks noEditPoints="1"/>
          </p:cNvSpPr>
          <p:nvPr/>
        </p:nvSpPr>
        <p:spPr bwMode="auto">
          <a:xfrm>
            <a:off x="4730821" y="3509250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3" name="Freeform 222">
            <a:extLst>
              <a:ext uri="{FF2B5EF4-FFF2-40B4-BE49-F238E27FC236}">
                <a16:creationId xmlns:a16="http://schemas.microsoft.com/office/drawing/2014/main" id="{EC5BD72A-9687-03C1-359F-8EC44A2D03D8}"/>
              </a:ext>
            </a:extLst>
          </p:cNvPr>
          <p:cNvSpPr>
            <a:spLocks noEditPoints="1"/>
          </p:cNvSpPr>
          <p:nvPr/>
        </p:nvSpPr>
        <p:spPr bwMode="auto">
          <a:xfrm>
            <a:off x="4730821" y="4079957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1" name="Rounded Rectangle 101">
            <a:extLst>
              <a:ext uri="{FF2B5EF4-FFF2-40B4-BE49-F238E27FC236}">
                <a16:creationId xmlns:a16="http://schemas.microsoft.com/office/drawing/2014/main" id="{EB0C4414-10FA-3942-151C-38542C2CBC2E}"/>
              </a:ext>
            </a:extLst>
          </p:cNvPr>
          <p:cNvSpPr/>
          <p:nvPr/>
        </p:nvSpPr>
        <p:spPr>
          <a:xfrm>
            <a:off x="6604907" y="2461790"/>
            <a:ext cx="4008756" cy="286547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3" name="Rounded Rectangle 99">
            <a:extLst>
              <a:ext uri="{FF2B5EF4-FFF2-40B4-BE49-F238E27FC236}">
                <a16:creationId xmlns:a16="http://schemas.microsoft.com/office/drawing/2014/main" id="{D39144F3-CE3A-CD47-2A0E-E070A09948C9}"/>
              </a:ext>
            </a:extLst>
          </p:cNvPr>
          <p:cNvSpPr/>
          <p:nvPr/>
        </p:nvSpPr>
        <p:spPr>
          <a:xfrm flipV="1">
            <a:off x="6652388" y="3349072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FBE13F-32C4-8E3B-8E66-967BEF33E538}"/>
              </a:ext>
            </a:extLst>
          </p:cNvPr>
          <p:cNvSpPr/>
          <p:nvPr/>
        </p:nvSpPr>
        <p:spPr>
          <a:xfrm>
            <a:off x="7127935" y="2419023"/>
            <a:ext cx="2962699" cy="357003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algn="ctr" defTabSz="914217"/>
            <a:r>
              <a:rPr lang="en-US" sz="1600" b="1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MITIGATION MEASURES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61FF90-F831-4DAA-7235-22283A09066A}"/>
              </a:ext>
            </a:extLst>
          </p:cNvPr>
          <p:cNvSpPr/>
          <p:nvPr/>
        </p:nvSpPr>
        <p:spPr>
          <a:xfrm>
            <a:off x="6652388" y="2815600"/>
            <a:ext cx="4008756" cy="541669"/>
          </a:xfrm>
          <a:prstGeom prst="rect">
            <a:avLst/>
          </a:prstGeom>
        </p:spPr>
        <p:txBody>
          <a:bodyPr wrap="square" lIns="109710" tIns="54855" rIns="109710" bIns="54855">
            <a:spAutoFit/>
          </a:bodyPr>
          <a:lstStyle/>
          <a:p>
            <a:r>
              <a:rPr lang="en-GB" sz="1400" dirty="0">
                <a:latin typeface="Georgia" panose="02040502050405020303" pitchFamily="18" charset="0"/>
              </a:rPr>
              <a:t>EMISSION CONTROL DEVICE AND NOISE CONTROL KITS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F672CA-AEBE-D3D7-DE8E-84C020FBF753}"/>
              </a:ext>
            </a:extLst>
          </p:cNvPr>
          <p:cNvSpPr/>
          <p:nvPr/>
        </p:nvSpPr>
        <p:spPr>
          <a:xfrm>
            <a:off x="6652388" y="3467706"/>
            <a:ext cx="3786641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GB" sz="1400" dirty="0">
                <a:latin typeface="Georgia" panose="02040502050405020303" pitchFamily="18" charset="0"/>
              </a:rPr>
              <a:t>ENSURE </a:t>
            </a: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GB" sz="1400" dirty="0">
                <a:latin typeface="Georgia" panose="02040502050405020303" pitchFamily="18" charset="0"/>
              </a:rPr>
              <a:t>R (REDUCE, REUSE, RECYCLE) </a:t>
            </a:r>
            <a:endParaRPr lang="en-US" sz="1400" dirty="0">
              <a:latin typeface="Georgia" panose="02040502050405020303" pitchFamily="18" charset="0"/>
              <a:ea typeface="Open Sans Light" panose="020B0306030504020204" pitchFamily="34" charset="0"/>
              <a:cs typeface="Lato Regular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81A974-93D6-C94E-A9A3-EB4D92A4EF35}"/>
              </a:ext>
            </a:extLst>
          </p:cNvPr>
          <p:cNvSpPr/>
          <p:nvPr/>
        </p:nvSpPr>
        <p:spPr>
          <a:xfrm>
            <a:off x="6652388" y="4029299"/>
            <a:ext cx="4261130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1400" dirty="0">
                <a:latin typeface="Georgia" panose="02040502050405020303" pitchFamily="18" charset="0"/>
                <a:ea typeface="Open Sans Light" panose="020B0306030504020204" pitchFamily="34" charset="0"/>
                <a:cs typeface="Lato Regular"/>
              </a:rPr>
              <a:t>DELIVERY OF MATERIALS AT OFF PEAK HOUR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79B52C7-EC08-5230-160D-DFCEF76C82C9}"/>
              </a:ext>
            </a:extLst>
          </p:cNvPr>
          <p:cNvSpPr/>
          <p:nvPr/>
        </p:nvSpPr>
        <p:spPr>
          <a:xfrm>
            <a:off x="6652388" y="4604264"/>
            <a:ext cx="4289984" cy="326225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GB" sz="1400" dirty="0">
                <a:latin typeface="Georgia" panose="02040502050405020303" pitchFamily="18" charset="0"/>
              </a:rPr>
              <a:t>PROPER SANITATION AND OTHER FACILITIES </a:t>
            </a:r>
            <a:endParaRPr lang="en-US" sz="1400" dirty="0">
              <a:latin typeface="Georgia" panose="02040502050405020303" pitchFamily="18" charset="0"/>
              <a:ea typeface="Open Sans Light" panose="020B0306030504020204" pitchFamily="34" charset="0"/>
              <a:cs typeface="Lato Regular"/>
            </a:endParaRPr>
          </a:p>
        </p:txBody>
      </p:sp>
      <p:sp>
        <p:nvSpPr>
          <p:cNvPr id="41" name="Rounded Rectangle 99">
            <a:extLst>
              <a:ext uri="{FF2B5EF4-FFF2-40B4-BE49-F238E27FC236}">
                <a16:creationId xmlns:a16="http://schemas.microsoft.com/office/drawing/2014/main" id="{106DCF96-41D7-11C2-6FF3-F27546E10253}"/>
              </a:ext>
            </a:extLst>
          </p:cNvPr>
          <p:cNvSpPr/>
          <p:nvPr/>
        </p:nvSpPr>
        <p:spPr>
          <a:xfrm flipV="1">
            <a:off x="6677734" y="3893210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2" name="Rounded Rectangle 99">
            <a:extLst>
              <a:ext uri="{FF2B5EF4-FFF2-40B4-BE49-F238E27FC236}">
                <a16:creationId xmlns:a16="http://schemas.microsoft.com/office/drawing/2014/main" id="{C5E5F8E3-5EB3-BDF4-852B-F90D9A92BBCF}"/>
              </a:ext>
            </a:extLst>
          </p:cNvPr>
          <p:cNvSpPr/>
          <p:nvPr/>
        </p:nvSpPr>
        <p:spPr>
          <a:xfrm flipV="1">
            <a:off x="6677734" y="4474334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43" name="Rounded Rectangle 99">
            <a:extLst>
              <a:ext uri="{FF2B5EF4-FFF2-40B4-BE49-F238E27FC236}">
                <a16:creationId xmlns:a16="http://schemas.microsoft.com/office/drawing/2014/main" id="{2C462501-DE35-08A0-772D-7C5BC277404D}"/>
              </a:ext>
            </a:extLst>
          </p:cNvPr>
          <p:cNvSpPr/>
          <p:nvPr/>
        </p:nvSpPr>
        <p:spPr>
          <a:xfrm flipV="1">
            <a:off x="6677734" y="5092322"/>
            <a:ext cx="4008756" cy="39486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Freeform 222">
            <a:extLst>
              <a:ext uri="{FF2B5EF4-FFF2-40B4-BE49-F238E27FC236}">
                <a16:creationId xmlns:a16="http://schemas.microsoft.com/office/drawing/2014/main" id="{3339B507-9F51-83DE-5A10-5C3D3EA54213}"/>
              </a:ext>
            </a:extLst>
          </p:cNvPr>
          <p:cNvSpPr>
            <a:spLocks noEditPoints="1"/>
          </p:cNvSpPr>
          <p:nvPr/>
        </p:nvSpPr>
        <p:spPr bwMode="auto">
          <a:xfrm>
            <a:off x="4730821" y="4718425"/>
            <a:ext cx="291162" cy="29252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109710" tIns="54855" rIns="109710" bIns="5485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dirty="0">
              <a:latin typeface="Georgia" panose="02040502050405020303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93F95E-D870-A9F5-94FB-9E5B9300AE94}"/>
              </a:ext>
            </a:extLst>
          </p:cNvPr>
          <p:cNvCxnSpPr/>
          <p:nvPr/>
        </p:nvCxnSpPr>
        <p:spPr>
          <a:xfrm>
            <a:off x="5648325" y="3056493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7DF17C-70C4-293D-D04D-D51020F93274}"/>
              </a:ext>
            </a:extLst>
          </p:cNvPr>
          <p:cNvCxnSpPr/>
          <p:nvPr/>
        </p:nvCxnSpPr>
        <p:spPr>
          <a:xfrm>
            <a:off x="5648325" y="3666093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99DE78-90E3-31E1-FBA7-A800B3085FBB}"/>
              </a:ext>
            </a:extLst>
          </p:cNvPr>
          <p:cNvCxnSpPr/>
          <p:nvPr/>
        </p:nvCxnSpPr>
        <p:spPr>
          <a:xfrm>
            <a:off x="5648325" y="4228068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6DA22-6B52-E11F-7DF1-E11800B51F68}"/>
              </a:ext>
            </a:extLst>
          </p:cNvPr>
          <p:cNvCxnSpPr/>
          <p:nvPr/>
        </p:nvCxnSpPr>
        <p:spPr>
          <a:xfrm>
            <a:off x="5648325" y="4837668"/>
            <a:ext cx="8382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4">
            <a:extLst>
              <a:ext uri="{FF2B5EF4-FFF2-40B4-BE49-F238E27FC236}">
                <a16:creationId xmlns:a16="http://schemas.microsoft.com/office/drawing/2014/main" id="{413A3D34-0F6C-9E44-FEF8-92AC37C60315}"/>
              </a:ext>
            </a:extLst>
          </p:cNvPr>
          <p:cNvSpPr txBox="1">
            <a:spLocks/>
          </p:cNvSpPr>
          <p:nvPr/>
        </p:nvSpPr>
        <p:spPr>
          <a:xfrm>
            <a:off x="-1" y="-9941"/>
            <a:ext cx="12192001" cy="802893"/>
          </a:xfrm>
          <a:prstGeom prst="rect">
            <a:avLst/>
          </a:prstGeom>
          <a:solidFill>
            <a:srgbClr val="028599">
              <a:lumMod val="75000"/>
            </a:srgbClr>
          </a:solidFill>
        </p:spPr>
        <p:txBody>
          <a:bodyPr lIns="0" tIns="0" rIns="0" bIns="0" anchor="ctr"/>
          <a:lstStyle>
            <a:lvl1pPr algn="ctr" defTabSz="1219108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  <a:ea typeface="+mj-ea"/>
                <a:cs typeface="+mj-cs"/>
              </a:defRPr>
            </a:lvl1pPr>
          </a:lstStyle>
          <a:p>
            <a:pPr defTabSz="609554"/>
            <a:r>
              <a:rPr lang="en-GB" sz="2400" dirty="0">
                <a:solidFill>
                  <a:srgbClr val="FFFFFF"/>
                </a:solidFill>
                <a:latin typeface="Georgia" panose="02040502050405020303" pitchFamily="18" charset="0"/>
              </a:rPr>
              <a:t>ENVIRONMENTAL IMPACT AND MITIGATION MEASURE</a:t>
            </a:r>
            <a:endParaRPr lang="en-US" sz="24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47491-0D02-890D-EFCC-707B5B57B0ED}"/>
              </a:ext>
            </a:extLst>
          </p:cNvPr>
          <p:cNvSpPr/>
          <p:nvPr/>
        </p:nvSpPr>
        <p:spPr>
          <a:xfrm>
            <a:off x="935523" y="979385"/>
            <a:ext cx="10320951" cy="1016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4AA450-4AFA-6181-BB44-E494FBB85E9A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6111D-D2D0-EBB2-5BB2-5AD318440665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593AC-D28F-241A-5B25-D741A1BDDEF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AF857D-94C2-5E91-8EAA-9B5AB8AD664B}"/>
                </a:ext>
              </a:extLst>
            </p:cNvPr>
            <p:cNvSpPr txBox="1"/>
            <p:nvPr/>
          </p:nvSpPr>
          <p:spPr>
            <a:xfrm>
              <a:off x="11452634" y="6498997"/>
              <a:ext cx="388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18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76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9570"/>
            <a:ext cx="12192000" cy="93256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RESETTLEMENT AND DISASTER RESILIENCE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5928587C-7AC0-EA76-6F67-CC20B6F18169}"/>
              </a:ext>
            </a:extLst>
          </p:cNvPr>
          <p:cNvSpPr/>
          <p:nvPr/>
        </p:nvSpPr>
        <p:spPr>
          <a:xfrm>
            <a:off x="656563" y="1162877"/>
            <a:ext cx="2677886" cy="801065"/>
          </a:xfrm>
          <a:prstGeom prst="downArrowCallout">
            <a:avLst>
              <a:gd name="adj1" fmla="val 25000"/>
              <a:gd name="adj2" fmla="val 32143"/>
              <a:gd name="adj3" fmla="val 25000"/>
              <a:gd name="adj4" fmla="val 6497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Resettlement Issue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A9FA6-ED63-0344-7A76-F00E89E310D5}"/>
              </a:ext>
            </a:extLst>
          </p:cNvPr>
          <p:cNvSpPr txBox="1"/>
          <p:nvPr/>
        </p:nvSpPr>
        <p:spPr>
          <a:xfrm>
            <a:off x="735872" y="1951046"/>
            <a:ext cx="30231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Will be given money for relocation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Legal consideration from government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Transportation facilities or corresponding money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ABED12B4-1DCB-20F0-CC1C-29A92D716885}"/>
              </a:ext>
            </a:extLst>
          </p:cNvPr>
          <p:cNvSpPr/>
          <p:nvPr/>
        </p:nvSpPr>
        <p:spPr>
          <a:xfrm>
            <a:off x="5482215" y="1226869"/>
            <a:ext cx="6188035" cy="737073"/>
          </a:xfrm>
          <a:prstGeom prst="downArrowCallo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Disaster Resilience of the Project Site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B2DCCE8D-E93B-64FE-B3E3-5FE761AF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5" y="2082548"/>
            <a:ext cx="6188035" cy="3928186"/>
          </a:xfrm>
          <a:prstGeom prst="rect">
            <a:avLst/>
          </a:prstGeom>
        </p:spPr>
      </p:pic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FDFED7C8-92F1-ABDF-5BA8-B5B02F358955}"/>
              </a:ext>
            </a:extLst>
          </p:cNvPr>
          <p:cNvSpPr/>
          <p:nvPr/>
        </p:nvSpPr>
        <p:spPr>
          <a:xfrm>
            <a:off x="656563" y="3627593"/>
            <a:ext cx="2791098" cy="9590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Disaster Risk Reduction measures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6D3C0-80A8-7BF7-B36A-64FFD8083A8D}"/>
              </a:ext>
            </a:extLst>
          </p:cNvPr>
          <p:cNvSpPr txBox="1"/>
          <p:nvPr/>
        </p:nvSpPr>
        <p:spPr>
          <a:xfrm>
            <a:off x="735872" y="4586601"/>
            <a:ext cx="2677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Elevation of the area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High strength steel and concrete will be used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Bare land will be surrounded with greeneries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95BA2-F0E3-C070-4564-B7CDD9BAD448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3D8DA4-6678-75E7-5AA6-B57A11867A8D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98FBD-4793-57B0-AECB-4216512440D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C8D0D-2A59-0322-368D-221716D48C75}"/>
                </a:ext>
              </a:extLst>
            </p:cNvPr>
            <p:cNvSpPr txBox="1"/>
            <p:nvPr/>
          </p:nvSpPr>
          <p:spPr>
            <a:xfrm>
              <a:off x="11497902" y="6498997"/>
              <a:ext cx="3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80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9E29A7-48A1-6F00-82A8-6E265DC36E4F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8033E-A719-C341-7FBA-E863254F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5" y="1970117"/>
            <a:ext cx="10442050" cy="4580312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A32576CB-19F4-8AA3-A780-323C4A7EC7C0}"/>
              </a:ext>
            </a:extLst>
          </p:cNvPr>
          <p:cNvSpPr txBox="1"/>
          <p:nvPr/>
        </p:nvSpPr>
        <p:spPr>
          <a:xfrm>
            <a:off x="754546" y="1116980"/>
            <a:ext cx="598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en-US" b="1" dirty="0">
                <a:solidFill>
                  <a:prstClr val="black"/>
                </a:solidFill>
                <a:latin typeface="Georgia" panose="02040502050405020303" pitchFamily="18" charset="0"/>
              </a:rPr>
              <a:t>Green Road, Dhanmondi, Dhaka-</a:t>
            </a:r>
            <a:r>
              <a:rPr lang="en-US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1205</a:t>
            </a:r>
          </a:p>
          <a:p>
            <a:pPr defTabSz="457200"/>
            <a:r>
              <a:rPr lang="en-US" b="1" dirty="0">
                <a:solidFill>
                  <a:prstClr val="black"/>
                </a:solidFill>
                <a:latin typeface="Georgia" panose="02040502050405020303" pitchFamily="18" charset="0"/>
              </a:rPr>
              <a:t>Google Map- </a:t>
            </a:r>
            <a:r>
              <a:rPr lang="en-US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23°44'46.6</a:t>
            </a:r>
            <a:r>
              <a:rPr lang="en-US" b="1" dirty="0">
                <a:solidFill>
                  <a:prstClr val="black"/>
                </a:solidFill>
                <a:latin typeface="Georgia" panose="02040502050405020303" pitchFamily="18" charset="0"/>
              </a:rPr>
              <a:t>"N </a:t>
            </a:r>
            <a:r>
              <a:rPr lang="en-US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90°22</a:t>
            </a:r>
            <a:r>
              <a:rPr lang="en-US" b="1" dirty="0">
                <a:solidFill>
                  <a:prstClr val="black"/>
                </a:solidFill>
                <a:latin typeface="Georgia" panose="02040502050405020303" pitchFamily="18" charset="0"/>
              </a:rPr>
              <a:t>'</a:t>
            </a:r>
            <a:r>
              <a:rPr lang="en-US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59.2</a:t>
            </a:r>
            <a:r>
              <a:rPr lang="en-US" b="1" dirty="0">
                <a:solidFill>
                  <a:prstClr val="black"/>
                </a:solidFill>
                <a:latin typeface="Georgia" panose="02040502050405020303" pitchFamily="18" charset="0"/>
              </a:rPr>
              <a:t>"E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CDD27C-34A6-0AAD-769B-957912B76506}"/>
              </a:ext>
            </a:extLst>
          </p:cNvPr>
          <p:cNvGrpSpPr/>
          <p:nvPr/>
        </p:nvGrpSpPr>
        <p:grpSpPr>
          <a:xfrm>
            <a:off x="302871" y="6586061"/>
            <a:ext cx="11586257" cy="271939"/>
            <a:chOff x="254644" y="6488668"/>
            <a:chExt cx="11586257" cy="2719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A9D29C-B13D-A0CC-3EE5-7346161AAA0C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076392-00B8-588E-E0ED-EF2896A19D55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D99FD5-B0C2-CFE0-BD87-175FE7070DE5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491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1065"/>
          </a:xfrm>
          <a:solidFill>
            <a:schemeClr val="tx2"/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Typical Floor Plan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pic>
        <p:nvPicPr>
          <p:cNvPr id="3" name="Picture 2" descr="A floor plan of a building">
            <a:extLst>
              <a:ext uri="{FF2B5EF4-FFF2-40B4-BE49-F238E27FC236}">
                <a16:creationId xmlns:a16="http://schemas.microsoft.com/office/drawing/2014/main" id="{C894C8CD-19A3-F4D7-9B50-F1353D7CA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" y="1089309"/>
            <a:ext cx="7463328" cy="5311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8C8406-DF1F-065E-6516-E04F5A6001AC}"/>
              </a:ext>
            </a:extLst>
          </p:cNvPr>
          <p:cNvSpPr txBox="1"/>
          <p:nvPr/>
        </p:nvSpPr>
        <p:spPr>
          <a:xfrm>
            <a:off x="7857297" y="1240454"/>
            <a:ext cx="3619500" cy="4955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Typical Floor Plan Details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Total Area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7090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Common Space Area=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1090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sft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Number of Apartment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For each apartment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•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Bedrooms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Room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12’-1”X13’-4”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Room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10’-0”X14’-7”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Room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12’-1”X13’-4”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•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Toilets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• 1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Dining Room 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13’-6”X12’-0”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•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Living Rooms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•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Kitchen 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9’-2” X9'-2”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•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Verandas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Number of stair in building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Number of lifts in building =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Size of lift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: 7’-11”X10’-0”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FFEBD06-EC1E-1CC8-9949-61B3B227D0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7038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/>
          <a:lstStyle>
            <a:lvl1pPr algn="ctr" defTabSz="1219108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(Body)"/>
                <a:ea typeface="+mj-ea"/>
                <a:cs typeface="+mj-cs"/>
              </a:defRPr>
            </a:lvl1pPr>
          </a:lstStyle>
          <a:p>
            <a:pPr marL="0" marR="0" lvl="0" indent="0" algn="ctr" defTabSz="121910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TYPICAL FLOOR PLAN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97C4A4-BAA5-80C0-E3F4-445C6EAE33A1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63E827-EE7B-56BC-9DF6-5F0660FF45B4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B4485B-5278-6835-1FD2-5A8C61EEC95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E7B512-7973-8E36-D408-E569D9384FD9}"/>
                </a:ext>
              </a:extLst>
            </p:cNvPr>
            <p:cNvSpPr txBox="1"/>
            <p:nvPr/>
          </p:nvSpPr>
          <p:spPr>
            <a:xfrm>
              <a:off x="11476798" y="6498997"/>
              <a:ext cx="364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6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8CE03-2F92-D86D-AF9E-278C265A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938D97-AB46-CB4C-2EE1-DB747BCF9CF1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ANALYSIS OF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586057-22C9-3602-A876-284BFE367D4E}"/>
              </a:ext>
            </a:extLst>
          </p:cNvPr>
          <p:cNvGraphicFramePr>
            <a:graphicFrameLocks noGrp="1"/>
          </p:cNvGraphicFramePr>
          <p:nvPr/>
        </p:nvGraphicFramePr>
        <p:xfrm>
          <a:off x="531069" y="2554762"/>
          <a:ext cx="11129862" cy="402842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779273">
                  <a:extLst>
                    <a:ext uri="{9D8B030D-6E8A-4147-A177-3AD203B41FA5}">
                      <a16:colId xmlns:a16="http://schemas.microsoft.com/office/drawing/2014/main" val="2593854146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272588639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848886371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52934012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522301356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206047945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1763879898"/>
                    </a:ext>
                  </a:extLst>
                </a:gridCol>
                <a:gridCol w="909099">
                  <a:extLst>
                    <a:ext uri="{9D8B030D-6E8A-4147-A177-3AD203B41FA5}">
                      <a16:colId xmlns:a16="http://schemas.microsoft.com/office/drawing/2014/main" val="3338528245"/>
                    </a:ext>
                  </a:extLst>
                </a:gridCol>
                <a:gridCol w="945342">
                  <a:extLst>
                    <a:ext uri="{9D8B030D-6E8A-4147-A177-3AD203B41FA5}">
                      <a16:colId xmlns:a16="http://schemas.microsoft.com/office/drawing/2014/main" val="2147470497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1066599474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166853216"/>
                    </a:ext>
                  </a:extLst>
                </a:gridCol>
                <a:gridCol w="1045606">
                  <a:extLst>
                    <a:ext uri="{9D8B030D-6E8A-4147-A177-3AD203B41FA5}">
                      <a16:colId xmlns:a16="http://schemas.microsoft.com/office/drawing/2014/main" val="4199707331"/>
                    </a:ext>
                  </a:extLst>
                </a:gridCol>
              </a:tblGrid>
              <a:tr h="9449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Alternatives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Cost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Material Availability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Aesthetic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Qualitative Comparison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9358" marR="99358" marT="49679" marB="496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461114"/>
                  </a:ext>
                </a:extLst>
              </a:tr>
              <a:tr h="11201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Weightage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Weightage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Weightage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Weightage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Weightage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16648"/>
                  </a:ext>
                </a:extLst>
              </a:tr>
              <a:tr h="10033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Type A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08047"/>
                  </a:ext>
                </a:extLst>
              </a:tr>
              <a:tr h="959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bg1"/>
                          </a:solidFill>
                          <a:effectLst/>
                        </a:rPr>
                        <a:t>Type B</a:t>
                      </a:r>
                      <a:endParaRPr lang="en-US" sz="1800" b="1" kern="100" dirty="0">
                        <a:solidFill>
                          <a:schemeClr val="bg1"/>
                        </a:solidFill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64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</a:rPr>
                        <a:t>73.5</a:t>
                      </a:r>
                      <a:endParaRPr lang="en-US" sz="1800" b="1" kern="1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518" marR="7451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786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4B1D78F-1C9A-FD88-34D7-1BD6AADABFA8}"/>
              </a:ext>
            </a:extLst>
          </p:cNvPr>
          <p:cNvSpPr/>
          <p:nvPr/>
        </p:nvSpPr>
        <p:spPr>
          <a:xfrm>
            <a:off x="1890357" y="1694626"/>
            <a:ext cx="2438894" cy="83542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4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Beam supported slab </a:t>
            </a:r>
          </a:p>
          <a:p>
            <a:pPr marL="285750" marR="0" lvl="0" indent="-285750" algn="l" defTabSz="121914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 foundation</a:t>
            </a:r>
            <a:endParaRPr kumimoji="0" lang="en-US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DDA24F-6AA1-AFC2-52DB-CD2873D3AE12}"/>
              </a:ext>
            </a:extLst>
          </p:cNvPr>
          <p:cNvSpPr/>
          <p:nvPr/>
        </p:nvSpPr>
        <p:spPr>
          <a:xfrm flipH="1">
            <a:off x="8081845" y="1694626"/>
            <a:ext cx="1804043" cy="5430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84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algn="l" defTabSz="121914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21914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Flat </a:t>
            </a:r>
            <a:r>
              <a:rPr lang="en-US" sz="1600" kern="0" dirty="0">
                <a:solidFill>
                  <a:srgbClr val="1F1F1F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121914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Pile Foundation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D79738-4ADB-17CA-74B8-4E4DD9CE371D}"/>
              </a:ext>
            </a:extLst>
          </p:cNvPr>
          <p:cNvSpPr/>
          <p:nvPr/>
        </p:nvSpPr>
        <p:spPr>
          <a:xfrm>
            <a:off x="1890357" y="1412240"/>
            <a:ext cx="2183803" cy="257672"/>
          </a:xfrm>
          <a:prstGeom prst="rect">
            <a:avLst/>
          </a:prstGeom>
          <a:solidFill>
            <a:srgbClr val="5AC6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TYPE 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88AB7-AC42-8658-4BE2-DE83316E268D}"/>
              </a:ext>
            </a:extLst>
          </p:cNvPr>
          <p:cNvSpPr/>
          <p:nvPr/>
        </p:nvSpPr>
        <p:spPr>
          <a:xfrm>
            <a:off x="8081845" y="1377524"/>
            <a:ext cx="1905435" cy="257672"/>
          </a:xfrm>
          <a:prstGeom prst="rect">
            <a:avLst/>
          </a:prstGeom>
          <a:solidFill>
            <a:srgbClr val="5AC6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TYPE 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EBCDB5-E0F9-748F-37EC-890B2D43EB5D}"/>
              </a:ext>
            </a:extLst>
          </p:cNvPr>
          <p:cNvGrpSpPr/>
          <p:nvPr/>
        </p:nvGrpSpPr>
        <p:grpSpPr>
          <a:xfrm>
            <a:off x="302871" y="6607896"/>
            <a:ext cx="11586258" cy="271939"/>
            <a:chOff x="254644" y="6488668"/>
            <a:chExt cx="11586258" cy="27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2A8565-14F1-973E-76FB-C6FECF59108C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14C6C2-6737-ED57-C26D-EC64C1143BFE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70ECD7-1366-DDB6-6730-BC7BECC52EBA}"/>
                </a:ext>
              </a:extLst>
            </p:cNvPr>
            <p:cNvSpPr txBox="1"/>
            <p:nvPr/>
          </p:nvSpPr>
          <p:spPr>
            <a:xfrm>
              <a:off x="11494942" y="6498997"/>
              <a:ext cx="3459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43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9115444" y="4664091"/>
            <a:ext cx="187607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FLEXIBLE (T&gt;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S)</a:t>
            </a: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574296" y="2305277"/>
            <a:ext cx="1550761" cy="1550761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686075" y="2413869"/>
            <a:ext cx="1318647" cy="1320470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871321" y="2574761"/>
            <a:ext cx="984428" cy="98503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9" name="Freeform 108"/>
          <p:cNvSpPr>
            <a:spLocks/>
          </p:cNvSpPr>
          <p:nvPr/>
        </p:nvSpPr>
        <p:spPr bwMode="auto">
          <a:xfrm rot="16200000">
            <a:off x="4483757" y="1832035"/>
            <a:ext cx="2024005" cy="2024005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0" name="Freeform 109"/>
          <p:cNvSpPr>
            <a:spLocks/>
          </p:cNvSpPr>
          <p:nvPr/>
        </p:nvSpPr>
        <p:spPr bwMode="auto">
          <a:xfrm rot="16200000">
            <a:off x="4626679" y="1987903"/>
            <a:ext cx="1721057" cy="1723436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4842364" y="2185719"/>
            <a:ext cx="1284844" cy="128563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1" name="Freeform 120"/>
          <p:cNvSpPr>
            <a:spLocks/>
          </p:cNvSpPr>
          <p:nvPr/>
        </p:nvSpPr>
        <p:spPr bwMode="auto">
          <a:xfrm flipV="1">
            <a:off x="6574297" y="3924326"/>
            <a:ext cx="2331950" cy="2331949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2" name="Freeform 121"/>
          <p:cNvSpPr>
            <a:spLocks/>
          </p:cNvSpPr>
          <p:nvPr/>
        </p:nvSpPr>
        <p:spPr bwMode="auto">
          <a:xfrm flipV="1">
            <a:off x="6742385" y="4107329"/>
            <a:ext cx="1982909" cy="1985650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3" name="Oval 122"/>
          <p:cNvSpPr>
            <a:spLocks noChangeArrowheads="1"/>
          </p:cNvSpPr>
          <p:nvPr/>
        </p:nvSpPr>
        <p:spPr bwMode="auto">
          <a:xfrm rot="10800000" flipV="1">
            <a:off x="7088364" y="4446541"/>
            <a:ext cx="1480329" cy="148124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5" name="Freeform 124"/>
          <p:cNvSpPr>
            <a:spLocks/>
          </p:cNvSpPr>
          <p:nvPr/>
        </p:nvSpPr>
        <p:spPr bwMode="auto">
          <a:xfrm rot="5400000" flipV="1">
            <a:off x="4775125" y="3924326"/>
            <a:ext cx="1732638" cy="1732639"/>
          </a:xfrm>
          <a:custGeom>
            <a:avLst/>
            <a:gdLst>
              <a:gd name="T0" fmla="*/ 0 w 972"/>
              <a:gd name="T1" fmla="*/ 972 h 972"/>
              <a:gd name="T2" fmla="*/ 0 w 972"/>
              <a:gd name="T3" fmla="*/ 486 h 972"/>
              <a:gd name="T4" fmla="*/ 486 w 972"/>
              <a:gd name="T5" fmla="*/ 0 h 972"/>
              <a:gd name="T6" fmla="*/ 972 w 972"/>
              <a:gd name="T7" fmla="*/ 486 h 972"/>
              <a:gd name="T8" fmla="*/ 486 w 972"/>
              <a:gd name="T9" fmla="*/ 972 h 972"/>
              <a:gd name="T10" fmla="*/ 0 w 972"/>
              <a:gd name="T11" fmla="*/ 972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2" h="972">
                <a:moveTo>
                  <a:pt x="0" y="972"/>
                </a:moveTo>
                <a:cubicBezTo>
                  <a:pt x="0" y="486"/>
                  <a:pt x="0" y="486"/>
                  <a:pt x="0" y="486"/>
                </a:cubicBezTo>
                <a:cubicBezTo>
                  <a:pt x="0" y="218"/>
                  <a:pt x="218" y="0"/>
                  <a:pt x="486" y="0"/>
                </a:cubicBezTo>
                <a:cubicBezTo>
                  <a:pt x="754" y="0"/>
                  <a:pt x="972" y="218"/>
                  <a:pt x="972" y="486"/>
                </a:cubicBezTo>
                <a:cubicBezTo>
                  <a:pt x="972" y="754"/>
                  <a:pt x="754" y="972"/>
                  <a:pt x="486" y="972"/>
                </a:cubicBezTo>
                <a:lnTo>
                  <a:pt x="0" y="97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6" name="Freeform 125"/>
          <p:cNvSpPr>
            <a:spLocks/>
          </p:cNvSpPr>
          <p:nvPr/>
        </p:nvSpPr>
        <p:spPr bwMode="auto">
          <a:xfrm rot="5400000" flipV="1">
            <a:off x="4897471" y="4048196"/>
            <a:ext cx="1473301" cy="1475339"/>
          </a:xfrm>
          <a:custGeom>
            <a:avLst/>
            <a:gdLst>
              <a:gd name="T0" fmla="*/ 846 w 916"/>
              <a:gd name="T1" fmla="*/ 458 h 917"/>
              <a:gd name="T2" fmla="*/ 910 w 916"/>
              <a:gd name="T3" fmla="*/ 394 h 917"/>
              <a:gd name="T4" fmla="*/ 835 w 916"/>
              <a:gd name="T5" fmla="*/ 369 h 917"/>
              <a:gd name="T6" fmla="*/ 884 w 916"/>
              <a:gd name="T7" fmla="*/ 292 h 917"/>
              <a:gd name="T8" fmla="*/ 805 w 916"/>
              <a:gd name="T9" fmla="*/ 285 h 917"/>
              <a:gd name="T10" fmla="*/ 834 w 916"/>
              <a:gd name="T11" fmla="*/ 199 h 917"/>
              <a:gd name="T12" fmla="*/ 755 w 916"/>
              <a:gd name="T13" fmla="*/ 210 h 917"/>
              <a:gd name="T14" fmla="*/ 764 w 916"/>
              <a:gd name="T15" fmla="*/ 119 h 917"/>
              <a:gd name="T16" fmla="*/ 690 w 916"/>
              <a:gd name="T17" fmla="*/ 148 h 917"/>
              <a:gd name="T18" fmla="*/ 677 w 916"/>
              <a:gd name="T19" fmla="*/ 58 h 917"/>
              <a:gd name="T20" fmla="*/ 612 w 916"/>
              <a:gd name="T21" fmla="*/ 103 h 917"/>
              <a:gd name="T22" fmla="*/ 579 w 916"/>
              <a:gd name="T23" fmla="*/ 19 h 917"/>
              <a:gd name="T24" fmla="*/ 526 w 916"/>
              <a:gd name="T25" fmla="*/ 77 h 917"/>
              <a:gd name="T26" fmla="*/ 474 w 916"/>
              <a:gd name="T27" fmla="*/ 3 h 917"/>
              <a:gd name="T28" fmla="*/ 436 w 916"/>
              <a:gd name="T29" fmla="*/ 72 h 917"/>
              <a:gd name="T30" fmla="*/ 369 w 916"/>
              <a:gd name="T31" fmla="*/ 12 h 917"/>
              <a:gd name="T32" fmla="*/ 348 w 916"/>
              <a:gd name="T33" fmla="*/ 88 h 917"/>
              <a:gd name="T34" fmla="*/ 268 w 916"/>
              <a:gd name="T35" fmla="*/ 44 h 917"/>
              <a:gd name="T36" fmla="*/ 266 w 916"/>
              <a:gd name="T37" fmla="*/ 123 h 917"/>
              <a:gd name="T38" fmla="*/ 178 w 916"/>
              <a:gd name="T39" fmla="*/ 100 h 917"/>
              <a:gd name="T40" fmla="*/ 194 w 916"/>
              <a:gd name="T41" fmla="*/ 177 h 917"/>
              <a:gd name="T42" fmla="*/ 103 w 916"/>
              <a:gd name="T43" fmla="*/ 174 h 917"/>
              <a:gd name="T44" fmla="*/ 136 w 916"/>
              <a:gd name="T45" fmla="*/ 246 h 917"/>
              <a:gd name="T46" fmla="*/ 47 w 916"/>
              <a:gd name="T47" fmla="*/ 264 h 917"/>
              <a:gd name="T48" fmla="*/ 96 w 916"/>
              <a:gd name="T49" fmla="*/ 326 h 917"/>
              <a:gd name="T50" fmla="*/ 13 w 916"/>
              <a:gd name="T51" fmla="*/ 364 h 917"/>
              <a:gd name="T52" fmla="*/ 75 w 916"/>
              <a:gd name="T53" fmla="*/ 414 h 917"/>
              <a:gd name="T54" fmla="*/ 3 w 916"/>
              <a:gd name="T55" fmla="*/ 470 h 917"/>
              <a:gd name="T56" fmla="*/ 75 w 916"/>
              <a:gd name="T57" fmla="*/ 503 h 917"/>
              <a:gd name="T58" fmla="*/ 18 w 916"/>
              <a:gd name="T59" fmla="*/ 574 h 917"/>
              <a:gd name="T60" fmla="*/ 96 w 916"/>
              <a:gd name="T61" fmla="*/ 591 h 917"/>
              <a:gd name="T62" fmla="*/ 57 w 916"/>
              <a:gd name="T63" fmla="*/ 673 h 917"/>
              <a:gd name="T64" fmla="*/ 136 w 916"/>
              <a:gd name="T65" fmla="*/ 671 h 917"/>
              <a:gd name="T66" fmla="*/ 117 w 916"/>
              <a:gd name="T67" fmla="*/ 760 h 917"/>
              <a:gd name="T68" fmla="*/ 194 w 916"/>
              <a:gd name="T69" fmla="*/ 740 h 917"/>
              <a:gd name="T70" fmla="*/ 196 w 916"/>
              <a:gd name="T71" fmla="*/ 831 h 917"/>
              <a:gd name="T72" fmla="*/ 266 w 916"/>
              <a:gd name="T73" fmla="*/ 793 h 917"/>
              <a:gd name="T74" fmla="*/ 289 w 916"/>
              <a:gd name="T75" fmla="*/ 881 h 917"/>
              <a:gd name="T76" fmla="*/ 348 w 916"/>
              <a:gd name="T77" fmla="*/ 829 h 917"/>
              <a:gd name="T78" fmla="*/ 391 w 916"/>
              <a:gd name="T79" fmla="*/ 909 h 917"/>
              <a:gd name="T80" fmla="*/ 437 w 916"/>
              <a:gd name="T81" fmla="*/ 845 h 917"/>
              <a:gd name="T82" fmla="*/ 497 w 916"/>
              <a:gd name="T83" fmla="*/ 913 h 917"/>
              <a:gd name="T84" fmla="*/ 526 w 916"/>
              <a:gd name="T85" fmla="*/ 839 h 917"/>
              <a:gd name="T86" fmla="*/ 601 w 916"/>
              <a:gd name="T87" fmla="*/ 892 h 917"/>
              <a:gd name="T88" fmla="*/ 612 w 916"/>
              <a:gd name="T89" fmla="*/ 814 h 917"/>
              <a:gd name="T90" fmla="*/ 697 w 916"/>
              <a:gd name="T91" fmla="*/ 847 h 917"/>
              <a:gd name="T92" fmla="*/ 690 w 916"/>
              <a:gd name="T93" fmla="*/ 769 h 917"/>
              <a:gd name="T94" fmla="*/ 780 w 916"/>
              <a:gd name="T95" fmla="*/ 782 h 917"/>
              <a:gd name="T96" fmla="*/ 755 w 916"/>
              <a:gd name="T97" fmla="*/ 707 h 917"/>
              <a:gd name="T98" fmla="*/ 846 w 916"/>
              <a:gd name="T99" fmla="*/ 699 h 917"/>
              <a:gd name="T100" fmla="*/ 805 w 916"/>
              <a:gd name="T101" fmla="*/ 632 h 917"/>
              <a:gd name="T102" fmla="*/ 891 w 916"/>
              <a:gd name="T103" fmla="*/ 604 h 917"/>
              <a:gd name="T104" fmla="*/ 835 w 916"/>
              <a:gd name="T105" fmla="*/ 548 h 917"/>
              <a:gd name="T106" fmla="*/ 913 w 916"/>
              <a:gd name="T107" fmla="*/ 50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6" h="917">
                <a:moveTo>
                  <a:pt x="880" y="485"/>
                </a:moveTo>
                <a:cubicBezTo>
                  <a:pt x="864" y="479"/>
                  <a:pt x="848" y="473"/>
                  <a:pt x="847" y="472"/>
                </a:cubicBezTo>
                <a:cubicBezTo>
                  <a:pt x="844" y="469"/>
                  <a:pt x="846" y="459"/>
                  <a:pt x="846" y="459"/>
                </a:cubicBezTo>
                <a:cubicBezTo>
                  <a:pt x="846" y="458"/>
                  <a:pt x="846" y="458"/>
                  <a:pt x="846" y="458"/>
                </a:cubicBezTo>
                <a:cubicBezTo>
                  <a:pt x="846" y="458"/>
                  <a:pt x="845" y="447"/>
                  <a:pt x="847" y="445"/>
                </a:cubicBezTo>
                <a:cubicBezTo>
                  <a:pt x="848" y="443"/>
                  <a:pt x="864" y="439"/>
                  <a:pt x="880" y="433"/>
                </a:cubicBezTo>
                <a:cubicBezTo>
                  <a:pt x="896" y="427"/>
                  <a:pt x="912" y="421"/>
                  <a:pt x="913" y="418"/>
                </a:cubicBezTo>
                <a:cubicBezTo>
                  <a:pt x="916" y="414"/>
                  <a:pt x="914" y="398"/>
                  <a:pt x="910" y="394"/>
                </a:cubicBezTo>
                <a:cubicBezTo>
                  <a:pt x="909" y="392"/>
                  <a:pt x="892" y="389"/>
                  <a:pt x="875" y="387"/>
                </a:cubicBezTo>
                <a:cubicBezTo>
                  <a:pt x="858" y="385"/>
                  <a:pt x="841" y="383"/>
                  <a:pt x="840" y="382"/>
                </a:cubicBezTo>
                <a:cubicBezTo>
                  <a:pt x="836" y="380"/>
                  <a:pt x="835" y="369"/>
                  <a:pt x="835" y="369"/>
                </a:cubicBezTo>
                <a:cubicBezTo>
                  <a:pt x="835" y="369"/>
                  <a:pt x="835" y="369"/>
                  <a:pt x="835" y="369"/>
                </a:cubicBezTo>
                <a:cubicBezTo>
                  <a:pt x="835" y="369"/>
                  <a:pt x="832" y="359"/>
                  <a:pt x="833" y="356"/>
                </a:cubicBezTo>
                <a:cubicBezTo>
                  <a:pt x="834" y="354"/>
                  <a:pt x="848" y="346"/>
                  <a:pt x="863" y="337"/>
                </a:cubicBezTo>
                <a:cubicBezTo>
                  <a:pt x="877" y="328"/>
                  <a:pt x="891" y="317"/>
                  <a:pt x="892" y="315"/>
                </a:cubicBezTo>
                <a:cubicBezTo>
                  <a:pt x="894" y="309"/>
                  <a:pt x="888" y="295"/>
                  <a:pt x="884" y="292"/>
                </a:cubicBezTo>
                <a:cubicBezTo>
                  <a:pt x="881" y="290"/>
                  <a:pt x="864" y="291"/>
                  <a:pt x="847" y="293"/>
                </a:cubicBezTo>
                <a:cubicBezTo>
                  <a:pt x="830" y="295"/>
                  <a:pt x="814" y="297"/>
                  <a:pt x="812" y="296"/>
                </a:cubicBezTo>
                <a:cubicBezTo>
                  <a:pt x="808" y="295"/>
                  <a:pt x="805" y="285"/>
                  <a:pt x="805" y="285"/>
                </a:cubicBezTo>
                <a:cubicBezTo>
                  <a:pt x="805" y="285"/>
                  <a:pt x="805" y="285"/>
                  <a:pt x="805" y="285"/>
                </a:cubicBezTo>
                <a:cubicBezTo>
                  <a:pt x="805" y="285"/>
                  <a:pt x="799" y="275"/>
                  <a:pt x="799" y="272"/>
                </a:cubicBezTo>
                <a:cubicBezTo>
                  <a:pt x="800" y="271"/>
                  <a:pt x="812" y="259"/>
                  <a:pt x="824" y="247"/>
                </a:cubicBezTo>
                <a:cubicBezTo>
                  <a:pt x="835" y="235"/>
                  <a:pt x="847" y="222"/>
                  <a:pt x="847" y="219"/>
                </a:cubicBezTo>
                <a:cubicBezTo>
                  <a:pt x="847" y="213"/>
                  <a:pt x="839" y="200"/>
                  <a:pt x="834" y="199"/>
                </a:cubicBezTo>
                <a:cubicBezTo>
                  <a:pt x="831" y="198"/>
                  <a:pt x="815" y="202"/>
                  <a:pt x="798" y="208"/>
                </a:cubicBezTo>
                <a:cubicBezTo>
                  <a:pt x="782" y="213"/>
                  <a:pt x="767" y="220"/>
                  <a:pt x="765" y="220"/>
                </a:cubicBezTo>
                <a:cubicBezTo>
                  <a:pt x="761" y="219"/>
                  <a:pt x="755" y="210"/>
                  <a:pt x="755" y="210"/>
                </a:cubicBezTo>
                <a:cubicBezTo>
                  <a:pt x="755" y="210"/>
                  <a:pt x="755" y="210"/>
                  <a:pt x="755" y="210"/>
                </a:cubicBezTo>
                <a:cubicBezTo>
                  <a:pt x="755" y="210"/>
                  <a:pt x="748" y="202"/>
                  <a:pt x="747" y="199"/>
                </a:cubicBezTo>
                <a:cubicBezTo>
                  <a:pt x="747" y="197"/>
                  <a:pt x="756" y="183"/>
                  <a:pt x="765" y="169"/>
                </a:cubicBezTo>
                <a:cubicBezTo>
                  <a:pt x="774" y="154"/>
                  <a:pt x="782" y="139"/>
                  <a:pt x="781" y="136"/>
                </a:cubicBezTo>
                <a:cubicBezTo>
                  <a:pt x="780" y="130"/>
                  <a:pt x="769" y="120"/>
                  <a:pt x="764" y="119"/>
                </a:cubicBezTo>
                <a:cubicBezTo>
                  <a:pt x="761" y="119"/>
                  <a:pt x="746" y="127"/>
                  <a:pt x="732" y="136"/>
                </a:cubicBezTo>
                <a:cubicBezTo>
                  <a:pt x="717" y="145"/>
                  <a:pt x="703" y="155"/>
                  <a:pt x="701" y="155"/>
                </a:cubicBezTo>
                <a:cubicBezTo>
                  <a:pt x="698" y="156"/>
                  <a:pt x="690" y="148"/>
                  <a:pt x="690" y="148"/>
                </a:cubicBezTo>
                <a:cubicBezTo>
                  <a:pt x="690" y="148"/>
                  <a:pt x="690" y="148"/>
                  <a:pt x="690" y="148"/>
                </a:cubicBezTo>
                <a:cubicBezTo>
                  <a:pt x="690" y="148"/>
                  <a:pt x="681" y="142"/>
                  <a:pt x="680" y="139"/>
                </a:cubicBezTo>
                <a:cubicBezTo>
                  <a:pt x="679" y="138"/>
                  <a:pt x="685" y="122"/>
                  <a:pt x="690" y="106"/>
                </a:cubicBezTo>
                <a:cubicBezTo>
                  <a:pt x="695" y="90"/>
                  <a:pt x="699" y="73"/>
                  <a:pt x="698" y="70"/>
                </a:cubicBezTo>
                <a:cubicBezTo>
                  <a:pt x="696" y="65"/>
                  <a:pt x="683" y="58"/>
                  <a:pt x="677" y="58"/>
                </a:cubicBezTo>
                <a:cubicBezTo>
                  <a:pt x="675" y="58"/>
                  <a:pt x="662" y="70"/>
                  <a:pt x="650" y="82"/>
                </a:cubicBezTo>
                <a:cubicBezTo>
                  <a:pt x="638" y="94"/>
                  <a:pt x="627" y="107"/>
                  <a:pt x="625" y="108"/>
                </a:cubicBezTo>
                <a:cubicBezTo>
                  <a:pt x="622" y="109"/>
                  <a:pt x="612" y="103"/>
                  <a:pt x="612" y="103"/>
                </a:cubicBezTo>
                <a:cubicBezTo>
                  <a:pt x="612" y="103"/>
                  <a:pt x="612" y="103"/>
                  <a:pt x="612" y="103"/>
                </a:cubicBezTo>
                <a:cubicBezTo>
                  <a:pt x="612" y="103"/>
                  <a:pt x="602" y="100"/>
                  <a:pt x="600" y="97"/>
                </a:cubicBezTo>
                <a:cubicBezTo>
                  <a:pt x="599" y="95"/>
                  <a:pt x="601" y="79"/>
                  <a:pt x="602" y="62"/>
                </a:cubicBezTo>
                <a:cubicBezTo>
                  <a:pt x="604" y="45"/>
                  <a:pt x="604" y="28"/>
                  <a:pt x="602" y="26"/>
                </a:cubicBezTo>
                <a:cubicBezTo>
                  <a:pt x="599" y="21"/>
                  <a:pt x="584" y="17"/>
                  <a:pt x="579" y="19"/>
                </a:cubicBezTo>
                <a:cubicBezTo>
                  <a:pt x="577" y="19"/>
                  <a:pt x="567" y="34"/>
                  <a:pt x="558" y="48"/>
                </a:cubicBezTo>
                <a:cubicBezTo>
                  <a:pt x="549" y="63"/>
                  <a:pt x="541" y="78"/>
                  <a:pt x="540" y="79"/>
                </a:cubicBezTo>
                <a:cubicBezTo>
                  <a:pt x="537" y="81"/>
                  <a:pt x="526" y="78"/>
                  <a:pt x="526" y="78"/>
                </a:cubicBezTo>
                <a:cubicBezTo>
                  <a:pt x="526" y="77"/>
                  <a:pt x="526" y="77"/>
                  <a:pt x="526" y="77"/>
                </a:cubicBezTo>
                <a:cubicBezTo>
                  <a:pt x="526" y="77"/>
                  <a:pt x="515" y="77"/>
                  <a:pt x="513" y="74"/>
                </a:cubicBezTo>
                <a:cubicBezTo>
                  <a:pt x="512" y="73"/>
                  <a:pt x="510" y="56"/>
                  <a:pt x="507" y="40"/>
                </a:cubicBezTo>
                <a:cubicBezTo>
                  <a:pt x="504" y="23"/>
                  <a:pt x="501" y="6"/>
                  <a:pt x="499" y="4"/>
                </a:cubicBezTo>
                <a:cubicBezTo>
                  <a:pt x="494" y="0"/>
                  <a:pt x="479" y="0"/>
                  <a:pt x="474" y="3"/>
                </a:cubicBezTo>
                <a:cubicBezTo>
                  <a:pt x="472" y="4"/>
                  <a:pt x="466" y="20"/>
                  <a:pt x="461" y="37"/>
                </a:cubicBezTo>
                <a:cubicBezTo>
                  <a:pt x="456" y="53"/>
                  <a:pt x="451" y="69"/>
                  <a:pt x="450" y="71"/>
                </a:cubicBezTo>
                <a:cubicBezTo>
                  <a:pt x="447" y="73"/>
                  <a:pt x="437" y="72"/>
                  <a:pt x="437" y="72"/>
                </a:cubicBezTo>
                <a:cubicBezTo>
                  <a:pt x="436" y="72"/>
                  <a:pt x="436" y="72"/>
                  <a:pt x="436" y="72"/>
                </a:cubicBezTo>
                <a:cubicBezTo>
                  <a:pt x="436" y="72"/>
                  <a:pt x="426" y="74"/>
                  <a:pt x="423" y="72"/>
                </a:cubicBezTo>
                <a:cubicBezTo>
                  <a:pt x="421" y="71"/>
                  <a:pt x="416" y="56"/>
                  <a:pt x="409" y="40"/>
                </a:cubicBezTo>
                <a:cubicBezTo>
                  <a:pt x="403" y="24"/>
                  <a:pt x="395" y="9"/>
                  <a:pt x="393" y="7"/>
                </a:cubicBezTo>
                <a:cubicBezTo>
                  <a:pt x="388" y="5"/>
                  <a:pt x="373" y="8"/>
                  <a:pt x="369" y="12"/>
                </a:cubicBezTo>
                <a:cubicBezTo>
                  <a:pt x="367" y="13"/>
                  <a:pt x="365" y="31"/>
                  <a:pt x="363" y="47"/>
                </a:cubicBezTo>
                <a:cubicBezTo>
                  <a:pt x="362" y="65"/>
                  <a:pt x="362" y="81"/>
                  <a:pt x="361" y="83"/>
                </a:cubicBezTo>
                <a:cubicBezTo>
                  <a:pt x="359" y="86"/>
                  <a:pt x="348" y="88"/>
                  <a:pt x="348" y="88"/>
                </a:cubicBezTo>
                <a:cubicBezTo>
                  <a:pt x="348" y="88"/>
                  <a:pt x="348" y="88"/>
                  <a:pt x="348" y="88"/>
                </a:cubicBezTo>
                <a:cubicBezTo>
                  <a:pt x="348" y="88"/>
                  <a:pt x="338" y="92"/>
                  <a:pt x="335" y="91"/>
                </a:cubicBezTo>
                <a:cubicBezTo>
                  <a:pt x="333" y="90"/>
                  <a:pt x="324" y="76"/>
                  <a:pt x="314" y="63"/>
                </a:cubicBezTo>
                <a:cubicBezTo>
                  <a:pt x="304" y="49"/>
                  <a:pt x="293" y="35"/>
                  <a:pt x="290" y="35"/>
                </a:cubicBezTo>
                <a:cubicBezTo>
                  <a:pt x="285" y="33"/>
                  <a:pt x="271" y="40"/>
                  <a:pt x="268" y="44"/>
                </a:cubicBezTo>
                <a:cubicBezTo>
                  <a:pt x="267" y="47"/>
                  <a:pt x="269" y="64"/>
                  <a:pt x="271" y="81"/>
                </a:cubicBezTo>
                <a:cubicBezTo>
                  <a:pt x="274" y="97"/>
                  <a:pt x="277" y="114"/>
                  <a:pt x="277" y="116"/>
                </a:cubicBezTo>
                <a:cubicBezTo>
                  <a:pt x="276" y="119"/>
                  <a:pt x="266" y="123"/>
                  <a:pt x="266" y="123"/>
                </a:cubicBezTo>
                <a:cubicBezTo>
                  <a:pt x="266" y="123"/>
                  <a:pt x="266" y="123"/>
                  <a:pt x="266" y="123"/>
                </a:cubicBezTo>
                <a:cubicBezTo>
                  <a:pt x="266" y="123"/>
                  <a:pt x="257" y="130"/>
                  <a:pt x="253" y="129"/>
                </a:cubicBezTo>
                <a:cubicBezTo>
                  <a:pt x="252" y="129"/>
                  <a:pt x="240" y="118"/>
                  <a:pt x="227" y="107"/>
                </a:cubicBezTo>
                <a:cubicBezTo>
                  <a:pt x="214" y="96"/>
                  <a:pt x="200" y="85"/>
                  <a:pt x="197" y="85"/>
                </a:cubicBezTo>
                <a:cubicBezTo>
                  <a:pt x="192" y="85"/>
                  <a:pt x="179" y="95"/>
                  <a:pt x="178" y="100"/>
                </a:cubicBezTo>
                <a:cubicBezTo>
                  <a:pt x="177" y="102"/>
                  <a:pt x="183" y="118"/>
                  <a:pt x="189" y="134"/>
                </a:cubicBezTo>
                <a:cubicBezTo>
                  <a:pt x="196" y="150"/>
                  <a:pt x="203" y="165"/>
                  <a:pt x="203" y="167"/>
                </a:cubicBezTo>
                <a:cubicBezTo>
                  <a:pt x="203" y="171"/>
                  <a:pt x="194" y="177"/>
                  <a:pt x="194" y="177"/>
                </a:cubicBezTo>
                <a:cubicBezTo>
                  <a:pt x="194" y="177"/>
                  <a:pt x="194" y="177"/>
                  <a:pt x="194" y="177"/>
                </a:cubicBezTo>
                <a:cubicBezTo>
                  <a:pt x="194" y="177"/>
                  <a:pt x="186" y="185"/>
                  <a:pt x="183" y="186"/>
                </a:cubicBezTo>
                <a:cubicBezTo>
                  <a:pt x="181" y="186"/>
                  <a:pt x="167" y="178"/>
                  <a:pt x="152" y="170"/>
                </a:cubicBezTo>
                <a:cubicBezTo>
                  <a:pt x="137" y="162"/>
                  <a:pt x="121" y="155"/>
                  <a:pt x="118" y="156"/>
                </a:cubicBezTo>
                <a:cubicBezTo>
                  <a:pt x="113" y="157"/>
                  <a:pt x="103" y="169"/>
                  <a:pt x="103" y="174"/>
                </a:cubicBezTo>
                <a:cubicBezTo>
                  <a:pt x="103" y="177"/>
                  <a:pt x="112" y="191"/>
                  <a:pt x="122" y="205"/>
                </a:cubicBezTo>
                <a:cubicBezTo>
                  <a:pt x="132" y="219"/>
                  <a:pt x="142" y="232"/>
                  <a:pt x="143" y="234"/>
                </a:cubicBezTo>
                <a:cubicBezTo>
                  <a:pt x="143" y="238"/>
                  <a:pt x="136" y="246"/>
                  <a:pt x="136" y="246"/>
                </a:cubicBezTo>
                <a:cubicBezTo>
                  <a:pt x="136" y="246"/>
                  <a:pt x="136" y="246"/>
                  <a:pt x="136" y="246"/>
                </a:cubicBezTo>
                <a:cubicBezTo>
                  <a:pt x="136" y="246"/>
                  <a:pt x="131" y="256"/>
                  <a:pt x="128" y="257"/>
                </a:cubicBezTo>
                <a:cubicBezTo>
                  <a:pt x="126" y="257"/>
                  <a:pt x="110" y="253"/>
                  <a:pt x="94" y="248"/>
                </a:cubicBezTo>
                <a:cubicBezTo>
                  <a:pt x="77" y="244"/>
                  <a:pt x="60" y="241"/>
                  <a:pt x="58" y="242"/>
                </a:cubicBezTo>
                <a:cubicBezTo>
                  <a:pt x="52" y="245"/>
                  <a:pt x="46" y="259"/>
                  <a:pt x="47" y="264"/>
                </a:cubicBezTo>
                <a:cubicBezTo>
                  <a:pt x="47" y="266"/>
                  <a:pt x="60" y="279"/>
                  <a:pt x="72" y="290"/>
                </a:cubicBezTo>
                <a:cubicBezTo>
                  <a:pt x="85" y="301"/>
                  <a:pt x="98" y="311"/>
                  <a:pt x="99" y="313"/>
                </a:cubicBezTo>
                <a:cubicBezTo>
                  <a:pt x="101" y="317"/>
                  <a:pt x="96" y="326"/>
                  <a:pt x="96" y="326"/>
                </a:cubicBezTo>
                <a:cubicBezTo>
                  <a:pt x="96" y="326"/>
                  <a:pt x="96" y="326"/>
                  <a:pt x="96" y="326"/>
                </a:cubicBezTo>
                <a:cubicBezTo>
                  <a:pt x="95" y="326"/>
                  <a:pt x="93" y="337"/>
                  <a:pt x="90" y="339"/>
                </a:cubicBezTo>
                <a:cubicBezTo>
                  <a:pt x="89" y="340"/>
                  <a:pt x="72" y="339"/>
                  <a:pt x="55" y="338"/>
                </a:cubicBezTo>
                <a:cubicBezTo>
                  <a:pt x="38" y="338"/>
                  <a:pt x="21" y="339"/>
                  <a:pt x="19" y="341"/>
                </a:cubicBezTo>
                <a:cubicBezTo>
                  <a:pt x="14" y="344"/>
                  <a:pt x="11" y="359"/>
                  <a:pt x="13" y="364"/>
                </a:cubicBezTo>
                <a:cubicBezTo>
                  <a:pt x="14" y="367"/>
                  <a:pt x="29" y="376"/>
                  <a:pt x="44" y="383"/>
                </a:cubicBezTo>
                <a:cubicBezTo>
                  <a:pt x="59" y="391"/>
                  <a:pt x="74" y="398"/>
                  <a:pt x="76" y="400"/>
                </a:cubicBezTo>
                <a:cubicBezTo>
                  <a:pt x="78" y="403"/>
                  <a:pt x="75" y="413"/>
                  <a:pt x="75" y="413"/>
                </a:cubicBezTo>
                <a:cubicBezTo>
                  <a:pt x="75" y="414"/>
                  <a:pt x="75" y="414"/>
                  <a:pt x="75" y="414"/>
                </a:cubicBezTo>
                <a:cubicBezTo>
                  <a:pt x="75" y="414"/>
                  <a:pt x="75" y="424"/>
                  <a:pt x="72" y="427"/>
                </a:cubicBezTo>
                <a:cubicBezTo>
                  <a:pt x="71" y="428"/>
                  <a:pt x="55" y="431"/>
                  <a:pt x="38" y="435"/>
                </a:cubicBezTo>
                <a:cubicBezTo>
                  <a:pt x="22" y="439"/>
                  <a:pt x="5" y="443"/>
                  <a:pt x="3" y="445"/>
                </a:cubicBezTo>
                <a:cubicBezTo>
                  <a:pt x="0" y="450"/>
                  <a:pt x="0" y="465"/>
                  <a:pt x="3" y="470"/>
                </a:cubicBezTo>
                <a:cubicBezTo>
                  <a:pt x="5" y="472"/>
                  <a:pt x="21" y="477"/>
                  <a:pt x="38" y="481"/>
                </a:cubicBezTo>
                <a:cubicBezTo>
                  <a:pt x="54" y="485"/>
                  <a:pt x="71" y="489"/>
                  <a:pt x="72" y="490"/>
                </a:cubicBezTo>
                <a:cubicBezTo>
                  <a:pt x="75" y="492"/>
                  <a:pt x="75" y="503"/>
                  <a:pt x="75" y="503"/>
                </a:cubicBezTo>
                <a:cubicBezTo>
                  <a:pt x="75" y="503"/>
                  <a:pt x="75" y="503"/>
                  <a:pt x="75" y="503"/>
                </a:cubicBezTo>
                <a:cubicBezTo>
                  <a:pt x="75" y="503"/>
                  <a:pt x="77" y="514"/>
                  <a:pt x="76" y="517"/>
                </a:cubicBezTo>
                <a:cubicBezTo>
                  <a:pt x="75" y="519"/>
                  <a:pt x="59" y="525"/>
                  <a:pt x="44" y="533"/>
                </a:cubicBezTo>
                <a:cubicBezTo>
                  <a:pt x="29" y="540"/>
                  <a:pt x="14" y="548"/>
                  <a:pt x="13" y="551"/>
                </a:cubicBezTo>
                <a:cubicBezTo>
                  <a:pt x="10" y="556"/>
                  <a:pt x="14" y="571"/>
                  <a:pt x="18" y="574"/>
                </a:cubicBezTo>
                <a:cubicBezTo>
                  <a:pt x="20" y="576"/>
                  <a:pt x="37" y="577"/>
                  <a:pt x="54" y="578"/>
                </a:cubicBezTo>
                <a:cubicBezTo>
                  <a:pt x="71" y="578"/>
                  <a:pt x="88" y="577"/>
                  <a:pt x="90" y="578"/>
                </a:cubicBezTo>
                <a:cubicBezTo>
                  <a:pt x="93" y="580"/>
                  <a:pt x="96" y="591"/>
                  <a:pt x="96" y="591"/>
                </a:cubicBezTo>
                <a:cubicBezTo>
                  <a:pt x="96" y="591"/>
                  <a:pt x="96" y="591"/>
                  <a:pt x="96" y="591"/>
                </a:cubicBezTo>
                <a:cubicBezTo>
                  <a:pt x="96" y="591"/>
                  <a:pt x="100" y="601"/>
                  <a:pt x="99" y="604"/>
                </a:cubicBezTo>
                <a:cubicBezTo>
                  <a:pt x="99" y="606"/>
                  <a:pt x="86" y="615"/>
                  <a:pt x="72" y="626"/>
                </a:cubicBezTo>
                <a:cubicBezTo>
                  <a:pt x="59" y="637"/>
                  <a:pt x="47" y="649"/>
                  <a:pt x="46" y="651"/>
                </a:cubicBezTo>
                <a:cubicBezTo>
                  <a:pt x="45" y="657"/>
                  <a:pt x="52" y="671"/>
                  <a:pt x="57" y="673"/>
                </a:cubicBezTo>
                <a:cubicBezTo>
                  <a:pt x="59" y="674"/>
                  <a:pt x="76" y="672"/>
                  <a:pt x="93" y="668"/>
                </a:cubicBezTo>
                <a:cubicBezTo>
                  <a:pt x="110" y="664"/>
                  <a:pt x="126" y="660"/>
                  <a:pt x="128" y="660"/>
                </a:cubicBezTo>
                <a:cubicBezTo>
                  <a:pt x="131" y="661"/>
                  <a:pt x="136" y="671"/>
                  <a:pt x="136" y="671"/>
                </a:cubicBezTo>
                <a:cubicBezTo>
                  <a:pt x="136" y="671"/>
                  <a:pt x="136" y="671"/>
                  <a:pt x="136" y="671"/>
                </a:cubicBezTo>
                <a:cubicBezTo>
                  <a:pt x="136" y="671"/>
                  <a:pt x="143" y="680"/>
                  <a:pt x="143" y="683"/>
                </a:cubicBezTo>
                <a:cubicBezTo>
                  <a:pt x="143" y="685"/>
                  <a:pt x="132" y="697"/>
                  <a:pt x="122" y="711"/>
                </a:cubicBezTo>
                <a:cubicBezTo>
                  <a:pt x="111" y="724"/>
                  <a:pt x="102" y="739"/>
                  <a:pt x="102" y="741"/>
                </a:cubicBezTo>
                <a:cubicBezTo>
                  <a:pt x="102" y="747"/>
                  <a:pt x="112" y="759"/>
                  <a:pt x="117" y="760"/>
                </a:cubicBezTo>
                <a:cubicBezTo>
                  <a:pt x="120" y="761"/>
                  <a:pt x="136" y="754"/>
                  <a:pt x="151" y="747"/>
                </a:cubicBezTo>
                <a:cubicBezTo>
                  <a:pt x="166" y="739"/>
                  <a:pt x="181" y="731"/>
                  <a:pt x="183" y="731"/>
                </a:cubicBezTo>
                <a:cubicBezTo>
                  <a:pt x="187" y="731"/>
                  <a:pt x="194" y="740"/>
                  <a:pt x="194" y="740"/>
                </a:cubicBezTo>
                <a:cubicBezTo>
                  <a:pt x="194" y="740"/>
                  <a:pt x="194" y="740"/>
                  <a:pt x="194" y="740"/>
                </a:cubicBezTo>
                <a:cubicBezTo>
                  <a:pt x="194" y="740"/>
                  <a:pt x="202" y="747"/>
                  <a:pt x="203" y="750"/>
                </a:cubicBezTo>
                <a:cubicBezTo>
                  <a:pt x="203" y="751"/>
                  <a:pt x="196" y="766"/>
                  <a:pt x="189" y="782"/>
                </a:cubicBezTo>
                <a:cubicBezTo>
                  <a:pt x="182" y="797"/>
                  <a:pt x="176" y="813"/>
                  <a:pt x="177" y="816"/>
                </a:cubicBezTo>
                <a:cubicBezTo>
                  <a:pt x="178" y="822"/>
                  <a:pt x="191" y="831"/>
                  <a:pt x="196" y="831"/>
                </a:cubicBezTo>
                <a:cubicBezTo>
                  <a:pt x="199" y="831"/>
                  <a:pt x="213" y="821"/>
                  <a:pt x="226" y="810"/>
                </a:cubicBezTo>
                <a:cubicBezTo>
                  <a:pt x="239" y="799"/>
                  <a:pt x="252" y="788"/>
                  <a:pt x="254" y="787"/>
                </a:cubicBezTo>
                <a:cubicBezTo>
                  <a:pt x="257" y="787"/>
                  <a:pt x="266" y="793"/>
                  <a:pt x="266" y="793"/>
                </a:cubicBezTo>
                <a:cubicBezTo>
                  <a:pt x="266" y="793"/>
                  <a:pt x="266" y="793"/>
                  <a:pt x="266" y="793"/>
                </a:cubicBezTo>
                <a:cubicBezTo>
                  <a:pt x="266" y="793"/>
                  <a:pt x="276" y="798"/>
                  <a:pt x="277" y="801"/>
                </a:cubicBezTo>
                <a:cubicBezTo>
                  <a:pt x="278" y="803"/>
                  <a:pt x="274" y="819"/>
                  <a:pt x="271" y="835"/>
                </a:cubicBezTo>
                <a:cubicBezTo>
                  <a:pt x="268" y="852"/>
                  <a:pt x="265" y="869"/>
                  <a:pt x="267" y="872"/>
                </a:cubicBezTo>
                <a:cubicBezTo>
                  <a:pt x="269" y="877"/>
                  <a:pt x="284" y="883"/>
                  <a:pt x="289" y="881"/>
                </a:cubicBezTo>
                <a:cubicBezTo>
                  <a:pt x="291" y="881"/>
                  <a:pt x="303" y="868"/>
                  <a:pt x="313" y="854"/>
                </a:cubicBezTo>
                <a:cubicBezTo>
                  <a:pt x="324" y="841"/>
                  <a:pt x="333" y="827"/>
                  <a:pt x="335" y="826"/>
                </a:cubicBezTo>
                <a:cubicBezTo>
                  <a:pt x="338" y="824"/>
                  <a:pt x="348" y="829"/>
                  <a:pt x="348" y="829"/>
                </a:cubicBezTo>
                <a:cubicBezTo>
                  <a:pt x="348" y="829"/>
                  <a:pt x="348" y="829"/>
                  <a:pt x="348" y="829"/>
                </a:cubicBezTo>
                <a:cubicBezTo>
                  <a:pt x="348" y="829"/>
                  <a:pt x="359" y="831"/>
                  <a:pt x="361" y="834"/>
                </a:cubicBezTo>
                <a:cubicBezTo>
                  <a:pt x="362" y="835"/>
                  <a:pt x="362" y="852"/>
                  <a:pt x="363" y="869"/>
                </a:cubicBezTo>
                <a:cubicBezTo>
                  <a:pt x="364" y="886"/>
                  <a:pt x="365" y="903"/>
                  <a:pt x="367" y="905"/>
                </a:cubicBezTo>
                <a:cubicBezTo>
                  <a:pt x="371" y="909"/>
                  <a:pt x="386" y="912"/>
                  <a:pt x="391" y="909"/>
                </a:cubicBezTo>
                <a:cubicBezTo>
                  <a:pt x="393" y="908"/>
                  <a:pt x="401" y="893"/>
                  <a:pt x="408" y="877"/>
                </a:cubicBezTo>
                <a:cubicBezTo>
                  <a:pt x="415" y="862"/>
                  <a:pt x="422" y="846"/>
                  <a:pt x="423" y="845"/>
                </a:cubicBezTo>
                <a:cubicBezTo>
                  <a:pt x="426" y="842"/>
                  <a:pt x="436" y="844"/>
                  <a:pt x="436" y="844"/>
                </a:cubicBezTo>
                <a:cubicBezTo>
                  <a:pt x="437" y="845"/>
                  <a:pt x="437" y="845"/>
                  <a:pt x="437" y="845"/>
                </a:cubicBezTo>
                <a:cubicBezTo>
                  <a:pt x="437" y="845"/>
                  <a:pt x="448" y="844"/>
                  <a:pt x="450" y="846"/>
                </a:cubicBezTo>
                <a:cubicBezTo>
                  <a:pt x="451" y="847"/>
                  <a:pt x="455" y="864"/>
                  <a:pt x="460" y="880"/>
                </a:cubicBezTo>
                <a:cubicBezTo>
                  <a:pt x="465" y="896"/>
                  <a:pt x="470" y="912"/>
                  <a:pt x="473" y="914"/>
                </a:cubicBezTo>
                <a:cubicBezTo>
                  <a:pt x="477" y="917"/>
                  <a:pt x="493" y="916"/>
                  <a:pt x="497" y="913"/>
                </a:cubicBezTo>
                <a:cubicBezTo>
                  <a:pt x="499" y="911"/>
                  <a:pt x="503" y="894"/>
                  <a:pt x="506" y="878"/>
                </a:cubicBezTo>
                <a:cubicBezTo>
                  <a:pt x="510" y="861"/>
                  <a:pt x="512" y="844"/>
                  <a:pt x="513" y="843"/>
                </a:cubicBezTo>
                <a:cubicBezTo>
                  <a:pt x="515" y="840"/>
                  <a:pt x="526" y="839"/>
                  <a:pt x="526" y="839"/>
                </a:cubicBezTo>
                <a:cubicBezTo>
                  <a:pt x="526" y="839"/>
                  <a:pt x="526" y="839"/>
                  <a:pt x="526" y="839"/>
                </a:cubicBezTo>
                <a:cubicBezTo>
                  <a:pt x="526" y="839"/>
                  <a:pt x="537" y="837"/>
                  <a:pt x="540" y="838"/>
                </a:cubicBezTo>
                <a:cubicBezTo>
                  <a:pt x="541" y="839"/>
                  <a:pt x="549" y="854"/>
                  <a:pt x="557" y="868"/>
                </a:cubicBezTo>
                <a:cubicBezTo>
                  <a:pt x="565" y="883"/>
                  <a:pt x="575" y="898"/>
                  <a:pt x="577" y="899"/>
                </a:cubicBezTo>
                <a:cubicBezTo>
                  <a:pt x="583" y="901"/>
                  <a:pt x="597" y="896"/>
                  <a:pt x="601" y="892"/>
                </a:cubicBezTo>
                <a:cubicBezTo>
                  <a:pt x="602" y="890"/>
                  <a:pt x="602" y="873"/>
                  <a:pt x="602" y="855"/>
                </a:cubicBezTo>
                <a:cubicBezTo>
                  <a:pt x="601" y="838"/>
                  <a:pt x="600" y="822"/>
                  <a:pt x="600" y="820"/>
                </a:cubicBezTo>
                <a:cubicBezTo>
                  <a:pt x="602" y="816"/>
                  <a:pt x="612" y="814"/>
                  <a:pt x="612" y="814"/>
                </a:cubicBezTo>
                <a:cubicBezTo>
                  <a:pt x="612" y="814"/>
                  <a:pt x="612" y="814"/>
                  <a:pt x="612" y="814"/>
                </a:cubicBezTo>
                <a:cubicBezTo>
                  <a:pt x="612" y="814"/>
                  <a:pt x="622" y="808"/>
                  <a:pt x="625" y="809"/>
                </a:cubicBezTo>
                <a:cubicBezTo>
                  <a:pt x="627" y="809"/>
                  <a:pt x="638" y="822"/>
                  <a:pt x="649" y="835"/>
                </a:cubicBezTo>
                <a:cubicBezTo>
                  <a:pt x="661" y="847"/>
                  <a:pt x="673" y="859"/>
                  <a:pt x="676" y="860"/>
                </a:cubicBezTo>
                <a:cubicBezTo>
                  <a:pt x="681" y="860"/>
                  <a:pt x="695" y="852"/>
                  <a:pt x="697" y="847"/>
                </a:cubicBezTo>
                <a:cubicBezTo>
                  <a:pt x="698" y="845"/>
                  <a:pt x="694" y="828"/>
                  <a:pt x="689" y="812"/>
                </a:cubicBezTo>
                <a:cubicBezTo>
                  <a:pt x="685" y="795"/>
                  <a:pt x="679" y="779"/>
                  <a:pt x="680" y="778"/>
                </a:cubicBezTo>
                <a:cubicBezTo>
                  <a:pt x="680" y="774"/>
                  <a:pt x="690" y="769"/>
                  <a:pt x="690" y="769"/>
                </a:cubicBezTo>
                <a:cubicBezTo>
                  <a:pt x="690" y="769"/>
                  <a:pt x="690" y="769"/>
                  <a:pt x="690" y="769"/>
                </a:cubicBezTo>
                <a:cubicBezTo>
                  <a:pt x="690" y="769"/>
                  <a:pt x="698" y="761"/>
                  <a:pt x="702" y="761"/>
                </a:cubicBezTo>
                <a:cubicBezTo>
                  <a:pt x="703" y="761"/>
                  <a:pt x="717" y="771"/>
                  <a:pt x="731" y="781"/>
                </a:cubicBezTo>
                <a:cubicBezTo>
                  <a:pt x="745" y="790"/>
                  <a:pt x="759" y="799"/>
                  <a:pt x="762" y="799"/>
                </a:cubicBezTo>
                <a:cubicBezTo>
                  <a:pt x="768" y="798"/>
                  <a:pt x="779" y="787"/>
                  <a:pt x="780" y="782"/>
                </a:cubicBezTo>
                <a:cubicBezTo>
                  <a:pt x="780" y="780"/>
                  <a:pt x="773" y="764"/>
                  <a:pt x="765" y="749"/>
                </a:cubicBezTo>
                <a:cubicBezTo>
                  <a:pt x="756" y="734"/>
                  <a:pt x="748" y="720"/>
                  <a:pt x="747" y="718"/>
                </a:cubicBezTo>
                <a:cubicBezTo>
                  <a:pt x="747" y="714"/>
                  <a:pt x="755" y="707"/>
                  <a:pt x="755" y="707"/>
                </a:cubicBezTo>
                <a:cubicBezTo>
                  <a:pt x="755" y="707"/>
                  <a:pt x="755" y="707"/>
                  <a:pt x="755" y="707"/>
                </a:cubicBezTo>
                <a:cubicBezTo>
                  <a:pt x="755" y="707"/>
                  <a:pt x="762" y="698"/>
                  <a:pt x="765" y="697"/>
                </a:cubicBezTo>
                <a:cubicBezTo>
                  <a:pt x="767" y="697"/>
                  <a:pt x="782" y="703"/>
                  <a:pt x="798" y="709"/>
                </a:cubicBezTo>
                <a:cubicBezTo>
                  <a:pt x="813" y="715"/>
                  <a:pt x="830" y="721"/>
                  <a:pt x="833" y="720"/>
                </a:cubicBezTo>
                <a:cubicBezTo>
                  <a:pt x="838" y="718"/>
                  <a:pt x="846" y="705"/>
                  <a:pt x="846" y="699"/>
                </a:cubicBezTo>
                <a:cubicBezTo>
                  <a:pt x="846" y="697"/>
                  <a:pt x="835" y="683"/>
                  <a:pt x="824" y="671"/>
                </a:cubicBezTo>
                <a:cubicBezTo>
                  <a:pt x="812" y="658"/>
                  <a:pt x="800" y="646"/>
                  <a:pt x="800" y="645"/>
                </a:cubicBezTo>
                <a:cubicBezTo>
                  <a:pt x="799" y="641"/>
                  <a:pt x="805" y="632"/>
                  <a:pt x="805" y="632"/>
                </a:cubicBezTo>
                <a:cubicBezTo>
                  <a:pt x="805" y="632"/>
                  <a:pt x="805" y="632"/>
                  <a:pt x="805" y="632"/>
                </a:cubicBezTo>
                <a:cubicBezTo>
                  <a:pt x="805" y="632"/>
                  <a:pt x="809" y="622"/>
                  <a:pt x="812" y="620"/>
                </a:cubicBezTo>
                <a:cubicBezTo>
                  <a:pt x="813" y="619"/>
                  <a:pt x="830" y="622"/>
                  <a:pt x="846" y="624"/>
                </a:cubicBezTo>
                <a:cubicBezTo>
                  <a:pt x="863" y="627"/>
                  <a:pt x="880" y="628"/>
                  <a:pt x="883" y="626"/>
                </a:cubicBezTo>
                <a:cubicBezTo>
                  <a:pt x="888" y="624"/>
                  <a:pt x="893" y="609"/>
                  <a:pt x="891" y="604"/>
                </a:cubicBezTo>
                <a:cubicBezTo>
                  <a:pt x="891" y="601"/>
                  <a:pt x="877" y="591"/>
                  <a:pt x="863" y="581"/>
                </a:cubicBezTo>
                <a:cubicBezTo>
                  <a:pt x="849" y="571"/>
                  <a:pt x="834" y="563"/>
                  <a:pt x="833" y="561"/>
                </a:cubicBezTo>
                <a:cubicBezTo>
                  <a:pt x="831" y="558"/>
                  <a:pt x="835" y="548"/>
                  <a:pt x="835" y="548"/>
                </a:cubicBezTo>
                <a:cubicBezTo>
                  <a:pt x="835" y="548"/>
                  <a:pt x="835" y="548"/>
                  <a:pt x="835" y="548"/>
                </a:cubicBezTo>
                <a:cubicBezTo>
                  <a:pt x="836" y="548"/>
                  <a:pt x="837" y="537"/>
                  <a:pt x="840" y="535"/>
                </a:cubicBezTo>
                <a:cubicBezTo>
                  <a:pt x="841" y="533"/>
                  <a:pt x="857" y="533"/>
                  <a:pt x="874" y="531"/>
                </a:cubicBezTo>
                <a:cubicBezTo>
                  <a:pt x="891" y="529"/>
                  <a:pt x="908" y="526"/>
                  <a:pt x="910" y="524"/>
                </a:cubicBezTo>
                <a:cubicBezTo>
                  <a:pt x="914" y="520"/>
                  <a:pt x="916" y="505"/>
                  <a:pt x="913" y="500"/>
                </a:cubicBezTo>
                <a:cubicBezTo>
                  <a:pt x="912" y="498"/>
                  <a:pt x="896" y="491"/>
                  <a:pt x="880" y="48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27" name="Oval 126"/>
          <p:cNvSpPr>
            <a:spLocks noChangeArrowheads="1"/>
          </p:cNvSpPr>
          <p:nvPr/>
        </p:nvSpPr>
        <p:spPr bwMode="auto">
          <a:xfrm rot="10800000" flipV="1">
            <a:off x="5083501" y="4235585"/>
            <a:ext cx="1099884" cy="110056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4137977" y="2366791"/>
            <a:ext cx="497959" cy="31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H="1" flipV="1">
            <a:off x="1460983" y="2350107"/>
            <a:ext cx="2676995" cy="1668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277164" y="4664092"/>
            <a:ext cx="497959" cy="3161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cxnSpLocks/>
          </p:cNvCxnSpPr>
          <p:nvPr/>
        </p:nvCxnSpPr>
        <p:spPr>
          <a:xfrm flipH="1">
            <a:off x="1542058" y="4980277"/>
            <a:ext cx="2735108" cy="0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8004723" y="2350107"/>
            <a:ext cx="497959" cy="3161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cxnSpLocks/>
          </p:cNvCxnSpPr>
          <p:nvPr/>
        </p:nvCxnSpPr>
        <p:spPr>
          <a:xfrm>
            <a:off x="8502682" y="2350107"/>
            <a:ext cx="1621889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48064" y="1911153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SEISMIC ZONE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8389" y="2418624"/>
            <a:ext cx="2953649" cy="83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    ZONE-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(DHAKA)</a:t>
            </a:r>
          </a:p>
          <a:p>
            <a:pPr marL="0" marR="0" lvl="0" indent="0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ZONE COEFFICIENT=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0.20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23096" y="4243945"/>
            <a:ext cx="28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OCCUPANCY CATEGORY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90771" y="1642221"/>
            <a:ext cx="1800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EXPOSURE </a:t>
            </a:r>
          </a:p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CATEGORY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06247" y="4211541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BUILDING TYPE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62290" y="4845137"/>
            <a:ext cx="2836204" cy="12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      OC-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02</a:t>
            </a:r>
          </a:p>
          <a:p>
            <a:pPr marL="0" marR="0" lvl="0" indent="0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(RESIDENTIAL)</a:t>
            </a:r>
          </a:p>
          <a:p>
            <a:pPr marL="0" marR="0" lvl="0" indent="0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IMPORTANCE FACTOR=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1.0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48495" y="2380524"/>
            <a:ext cx="1800494" cy="6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CATEGORY-A   (URBAN AREA)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8601960" y="4414497"/>
            <a:ext cx="522133" cy="20303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9124092" y="4617528"/>
            <a:ext cx="2270337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B98FD1D6-FC1B-4E6C-A796-DE15094E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59"/>
            <a:ext cx="12192000" cy="1018018"/>
          </a:xfrm>
        </p:spPr>
        <p:txBody>
          <a:bodyPr>
            <a:normAutofit/>
          </a:bodyPr>
          <a:lstStyle/>
          <a:p>
            <a:r>
              <a:rPr lang="en-US" sz="2999" b="1" dirty="0"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698114-964A-2D23-8284-9B813B350B0A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DESIGN BASIS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588FF-A7C1-0631-2D11-A179D4F5CFCE}"/>
              </a:ext>
            </a:extLst>
          </p:cNvPr>
          <p:cNvSpPr txBox="1"/>
          <p:nvPr/>
        </p:nvSpPr>
        <p:spPr>
          <a:xfrm>
            <a:off x="7128657" y="2710534"/>
            <a:ext cx="79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15179-54E2-3254-07F3-54A4EA850A91}"/>
              </a:ext>
            </a:extLst>
          </p:cNvPr>
          <p:cNvSpPr txBox="1"/>
          <p:nvPr/>
        </p:nvSpPr>
        <p:spPr>
          <a:xfrm>
            <a:off x="5451522" y="4419293"/>
            <a:ext cx="68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B8667-83C8-6228-2FFD-C82B7118D4C6}"/>
              </a:ext>
            </a:extLst>
          </p:cNvPr>
          <p:cNvSpPr txBox="1"/>
          <p:nvPr/>
        </p:nvSpPr>
        <p:spPr>
          <a:xfrm>
            <a:off x="7523728" y="4768200"/>
            <a:ext cx="62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310AD-6D1D-BCAC-ADC6-0551B64D8299}"/>
              </a:ext>
            </a:extLst>
          </p:cNvPr>
          <p:cNvSpPr txBox="1"/>
          <p:nvPr/>
        </p:nvSpPr>
        <p:spPr>
          <a:xfrm>
            <a:off x="5282739" y="2504961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AF0867-882F-6180-3D8B-1076E609438D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07A924-6EB6-0B8B-D792-43A4DBC30164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714BFC-1D19-9C7B-AD96-1684AAF064FA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1DDCF-29ED-5962-2F8B-F4C8252E12F5}"/>
                </a:ext>
              </a:extLst>
            </p:cNvPr>
            <p:cNvSpPr txBox="1"/>
            <p:nvPr/>
          </p:nvSpPr>
          <p:spPr>
            <a:xfrm>
              <a:off x="11488848" y="6498997"/>
              <a:ext cx="3520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071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9E29A7-48A1-6F00-82A8-6E265DC36E4F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DESIGN BASIS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F3EF7-06B0-AB83-219B-828F80F19D1A}"/>
              </a:ext>
            </a:extLst>
          </p:cNvPr>
          <p:cNvSpPr txBox="1"/>
          <p:nvPr/>
        </p:nvSpPr>
        <p:spPr>
          <a:xfrm>
            <a:off x="4851081" y="1046967"/>
            <a:ext cx="401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SITE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00B54-85D4-451A-A3D3-A42665987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8" t="6533" r="8592" b="1414"/>
          <a:stretch/>
        </p:blipFill>
        <p:spPr>
          <a:xfrm>
            <a:off x="350193" y="1562496"/>
            <a:ext cx="1837188" cy="43706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CB7815-9B6A-B288-5D04-9EDEE91DBEA2}"/>
              </a:ext>
            </a:extLst>
          </p:cNvPr>
          <p:cNvCxnSpPr>
            <a:cxnSpLocks/>
          </p:cNvCxnSpPr>
          <p:nvPr/>
        </p:nvCxnSpPr>
        <p:spPr>
          <a:xfrm flipV="1">
            <a:off x="2208575" y="3628238"/>
            <a:ext cx="453006" cy="12583"/>
          </a:xfrm>
          <a:prstGeom prst="straightConnector1">
            <a:avLst/>
          </a:prstGeom>
          <a:ln w="7620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1A1367-4443-4849-06F0-9007D72677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3" b="557"/>
          <a:stretch/>
        </p:blipFill>
        <p:spPr>
          <a:xfrm>
            <a:off x="2764271" y="1562496"/>
            <a:ext cx="4458452" cy="44885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EABD81-E3C9-9F92-EB1C-0093349B65F2}"/>
              </a:ext>
            </a:extLst>
          </p:cNvPr>
          <p:cNvCxnSpPr>
            <a:cxnSpLocks/>
          </p:cNvCxnSpPr>
          <p:nvPr/>
        </p:nvCxnSpPr>
        <p:spPr>
          <a:xfrm>
            <a:off x="7231210" y="3796329"/>
            <a:ext cx="365316" cy="0"/>
          </a:xfrm>
          <a:prstGeom prst="straightConnector1">
            <a:avLst/>
          </a:prstGeom>
          <a:ln w="7620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8C0D63-A2F4-D9DE-6C63-B5DBB7D66F55}"/>
              </a:ext>
            </a:extLst>
          </p:cNvPr>
          <p:cNvSpPr/>
          <p:nvPr/>
        </p:nvSpPr>
        <p:spPr>
          <a:xfrm>
            <a:off x="6370081" y="3640821"/>
            <a:ext cx="704675" cy="633369"/>
          </a:xfrm>
          <a:prstGeom prst="ellipse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511576-5466-9A16-CD09-F7E01B060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528" y="1562496"/>
            <a:ext cx="4546142" cy="39615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56C7A1-EE0B-204F-42DF-136BFE5C8996}"/>
              </a:ext>
            </a:extLst>
          </p:cNvPr>
          <p:cNvSpPr/>
          <p:nvPr/>
        </p:nvSpPr>
        <p:spPr>
          <a:xfrm>
            <a:off x="7596528" y="4160913"/>
            <a:ext cx="4458452" cy="67113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B7BC49-89A8-A47A-1C15-7B240A5874C6}"/>
              </a:ext>
            </a:extLst>
          </p:cNvPr>
          <p:cNvSpPr/>
          <p:nvPr/>
        </p:nvSpPr>
        <p:spPr>
          <a:xfrm>
            <a:off x="10464969" y="2157329"/>
            <a:ext cx="692389" cy="329888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F0CAC4C-D117-99D9-916D-D013CC6928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54523" y="5174053"/>
            <a:ext cx="1375806" cy="691800"/>
          </a:xfrm>
          <a:prstGeom prst="curvedConnector3">
            <a:avLst>
              <a:gd name="adj1" fmla="val 101219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FB46A5-BC76-651F-9050-55CC0151FC76}"/>
              </a:ext>
            </a:extLst>
          </p:cNvPr>
          <p:cNvSpPr/>
          <p:nvPr/>
        </p:nvSpPr>
        <p:spPr>
          <a:xfrm>
            <a:off x="8288327" y="5830349"/>
            <a:ext cx="1220897" cy="7382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952B3F-AB52-238E-60C1-0DBB375A5BF5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A38B30-FF14-ADC0-378E-D0BE9F0E0A8D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64BCB2-684F-B5EF-3107-728E4FB2E6C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AEA087-C190-2DBE-46AE-A21F0CBEE8C2}"/>
                </a:ext>
              </a:extLst>
            </p:cNvPr>
            <p:cNvSpPr txBox="1"/>
            <p:nvPr/>
          </p:nvSpPr>
          <p:spPr>
            <a:xfrm>
              <a:off x="11488848" y="6498997"/>
              <a:ext cx="3520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11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5CBE-4A5F-303F-9C66-943759FA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58ECE-A473-A3AF-15C1-631BBABB88FD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4C4762-6AD9-8DB5-07C2-E0ACA911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DESIGN BASIS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564F7-D867-E221-B7EF-FCD453AAB20E}"/>
              </a:ext>
            </a:extLst>
          </p:cNvPr>
          <p:cNvSpPr txBox="1"/>
          <p:nvPr/>
        </p:nvSpPr>
        <p:spPr>
          <a:xfrm>
            <a:off x="29361" y="1745069"/>
            <a:ext cx="505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SEISMIC DESIGN CATEGORY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1C8E3C-7FA1-1802-143C-DA778286C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" r="1403" b="3635"/>
          <a:stretch/>
        </p:blipFill>
        <p:spPr>
          <a:xfrm>
            <a:off x="444616" y="2334891"/>
            <a:ext cx="4051883" cy="18176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61314-C0AC-8971-900B-327790BAB876}"/>
              </a:ext>
            </a:extLst>
          </p:cNvPr>
          <p:cNvCxnSpPr>
            <a:cxnSpLocks/>
          </p:cNvCxnSpPr>
          <p:nvPr/>
        </p:nvCxnSpPr>
        <p:spPr>
          <a:xfrm>
            <a:off x="2516697" y="4163261"/>
            <a:ext cx="4194" cy="4278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A1B13-0935-B260-4454-29FDDCDD49AB}"/>
              </a:ext>
            </a:extLst>
          </p:cNvPr>
          <p:cNvSpPr/>
          <p:nvPr/>
        </p:nvSpPr>
        <p:spPr>
          <a:xfrm>
            <a:off x="1140902" y="4591100"/>
            <a:ext cx="2751590" cy="916721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SDC-C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A985BC-FCDE-182C-6228-88BADFE67C8B}"/>
              </a:ext>
            </a:extLst>
          </p:cNvPr>
          <p:cNvCxnSpPr/>
          <p:nvPr/>
        </p:nvCxnSpPr>
        <p:spPr>
          <a:xfrm>
            <a:off x="5020812" y="1745068"/>
            <a:ext cx="0" cy="41189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A989C-D7D4-5BC7-3501-285B62758D88}"/>
              </a:ext>
            </a:extLst>
          </p:cNvPr>
          <p:cNvSpPr/>
          <p:nvPr/>
        </p:nvSpPr>
        <p:spPr>
          <a:xfrm>
            <a:off x="721453" y="3506598"/>
            <a:ext cx="3598877" cy="184558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A6B56A-5439-8C5F-C0EF-CC2623040009}"/>
              </a:ext>
            </a:extLst>
          </p:cNvPr>
          <p:cNvSpPr/>
          <p:nvPr/>
        </p:nvSpPr>
        <p:spPr>
          <a:xfrm>
            <a:off x="2306971" y="2843868"/>
            <a:ext cx="461395" cy="1297971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A85934-1D38-FEE0-41B4-B6AB123B8F0B}"/>
              </a:ext>
            </a:extLst>
          </p:cNvPr>
          <p:cNvSpPr txBox="1"/>
          <p:nvPr/>
        </p:nvSpPr>
        <p:spPr>
          <a:xfrm>
            <a:off x="5545126" y="1745227"/>
            <a:ext cx="633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SEISMIC FORCE RESISTING SYSTEM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44CD6A-94A7-F6C1-0116-910CD2C0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79" y="2368447"/>
            <a:ext cx="6838368" cy="24803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ABD64B2-9897-85B8-342E-815F82E3849E}"/>
              </a:ext>
            </a:extLst>
          </p:cNvPr>
          <p:cNvSpPr/>
          <p:nvPr/>
        </p:nvSpPr>
        <p:spPr>
          <a:xfrm>
            <a:off x="10645629" y="2441197"/>
            <a:ext cx="687898" cy="2348918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732F3A-83E7-6D43-37BC-375A9B27A607}"/>
              </a:ext>
            </a:extLst>
          </p:cNvPr>
          <p:cNvSpPr/>
          <p:nvPr/>
        </p:nvSpPr>
        <p:spPr>
          <a:xfrm>
            <a:off x="5259897" y="4591100"/>
            <a:ext cx="6744750" cy="19901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BF705D-890C-466F-3924-8E84CF554C8D}"/>
              </a:ext>
            </a:extLst>
          </p:cNvPr>
          <p:cNvCxnSpPr>
            <a:cxnSpLocks/>
          </p:cNvCxnSpPr>
          <p:nvPr/>
        </p:nvCxnSpPr>
        <p:spPr>
          <a:xfrm>
            <a:off x="8714067" y="4835540"/>
            <a:ext cx="4194" cy="4278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035D78D-51F9-8B33-E0E0-A6B453BB8AC8}"/>
              </a:ext>
            </a:extLst>
          </p:cNvPr>
          <p:cNvSpPr/>
          <p:nvPr/>
        </p:nvSpPr>
        <p:spPr>
          <a:xfrm>
            <a:off x="7004809" y="5262666"/>
            <a:ext cx="3707927" cy="916721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IMRF+SHEAR WALL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23FD8-9B4D-4A20-032B-7DE7C9E2F063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69F5DA-8574-1B07-3FE1-2E3653D9137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DF6DBF-05C2-B0DB-B98E-295CA5CCDAFA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034CC-CB0F-0F54-1D31-D8BA989B65F7}"/>
                </a:ext>
              </a:extLst>
            </p:cNvPr>
            <p:cNvSpPr txBox="1"/>
            <p:nvPr/>
          </p:nvSpPr>
          <p:spPr>
            <a:xfrm>
              <a:off x="11470742" y="6498997"/>
              <a:ext cx="370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5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C08F-C35F-67F9-BB4A-459525B61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6FB410-9D44-DB00-98DC-94438C4D4CD2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6D5A3B-AB40-1F16-B7BF-FD0D94D4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MODELING PARAMETERS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35BA3E6-0E18-9F0C-3086-EECE8E00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45"/>
            <a:ext cx="12192000" cy="40333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3AED74-24B8-6A3C-06CF-ED665F43D3D4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CC2018-2BC1-8511-775B-71F5893B8DAE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44754-7A54-70B0-70AE-EF3DAF440C75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C8D14D-43FB-DD7E-8E9D-13C3DFFC1B26}"/>
                </a:ext>
              </a:extLst>
            </p:cNvPr>
            <p:cNvSpPr txBox="1"/>
            <p:nvPr/>
          </p:nvSpPr>
          <p:spPr>
            <a:xfrm>
              <a:off x="11470742" y="6498997"/>
              <a:ext cx="370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19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ECA3E-D668-E7D8-437D-D9A8174D6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81E27-25FE-164D-2A9D-12CE52D880AB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8A7719-C0DE-0B3C-251F-2E2D19F6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MODEL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3779F-9678-76E3-254F-2F8E00611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/>
          <a:stretch/>
        </p:blipFill>
        <p:spPr>
          <a:xfrm>
            <a:off x="3268332" y="1753299"/>
            <a:ext cx="5498164" cy="4489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0C7BA1C-A360-86AC-831B-17A67355CF24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96844D-E164-E23D-BC18-114548CB8658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D62D70-6067-7191-540A-1B8DCC5ED38C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5618A7-FB64-C225-78A4-4F9BB37AE08B}"/>
                </a:ext>
              </a:extLst>
            </p:cNvPr>
            <p:cNvSpPr txBox="1"/>
            <p:nvPr/>
          </p:nvSpPr>
          <p:spPr>
            <a:xfrm>
              <a:off x="11497902" y="6498997"/>
              <a:ext cx="3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83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9784C9B5-D3FB-4B53-8CB0-DD0B29707C68}"/>
              </a:ext>
            </a:extLst>
          </p:cNvPr>
          <p:cNvSpPr/>
          <p:nvPr/>
        </p:nvSpPr>
        <p:spPr>
          <a:xfrm>
            <a:off x="2840417" y="1583371"/>
            <a:ext cx="596466" cy="596444"/>
          </a:xfrm>
          <a:prstGeom prst="ellipse">
            <a:avLst/>
          </a:prstGeom>
          <a:solidFill>
            <a:schemeClr val="accent1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5B114C-B462-47E0-8FEA-B5EF79F4353E}"/>
              </a:ext>
            </a:extLst>
          </p:cNvPr>
          <p:cNvSpPr/>
          <p:nvPr/>
        </p:nvSpPr>
        <p:spPr>
          <a:xfrm>
            <a:off x="2840417" y="2343660"/>
            <a:ext cx="596466" cy="596444"/>
          </a:xfrm>
          <a:prstGeom prst="ellipse">
            <a:avLst/>
          </a:prstGeom>
          <a:solidFill>
            <a:schemeClr val="accent2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6397E9D-DD22-49B5-A889-ED1C503072FF}"/>
              </a:ext>
            </a:extLst>
          </p:cNvPr>
          <p:cNvSpPr/>
          <p:nvPr/>
        </p:nvSpPr>
        <p:spPr>
          <a:xfrm>
            <a:off x="2840417" y="3103949"/>
            <a:ext cx="596466" cy="596444"/>
          </a:xfrm>
          <a:prstGeom prst="ellipse">
            <a:avLst/>
          </a:prstGeom>
          <a:solidFill>
            <a:schemeClr val="accent3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30486C-CCA9-4D12-9D80-3379E706ED73}"/>
              </a:ext>
            </a:extLst>
          </p:cNvPr>
          <p:cNvSpPr/>
          <p:nvPr/>
        </p:nvSpPr>
        <p:spPr>
          <a:xfrm>
            <a:off x="2840417" y="3864238"/>
            <a:ext cx="596466" cy="596444"/>
          </a:xfrm>
          <a:prstGeom prst="ellipse">
            <a:avLst/>
          </a:prstGeom>
          <a:solidFill>
            <a:schemeClr val="accent4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B2F99C8-2122-48FA-BBFB-4B17376AC1B1}"/>
              </a:ext>
            </a:extLst>
          </p:cNvPr>
          <p:cNvSpPr/>
          <p:nvPr/>
        </p:nvSpPr>
        <p:spPr>
          <a:xfrm>
            <a:off x="2840417" y="5384814"/>
            <a:ext cx="596466" cy="596444"/>
          </a:xfrm>
          <a:prstGeom prst="ellipse">
            <a:avLst/>
          </a:prstGeom>
          <a:solidFill>
            <a:schemeClr val="accent6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0C7F480-90C2-4C75-967D-B182517B5DC2}"/>
              </a:ext>
            </a:extLst>
          </p:cNvPr>
          <p:cNvSpPr/>
          <p:nvPr/>
        </p:nvSpPr>
        <p:spPr>
          <a:xfrm>
            <a:off x="2840417" y="4624527"/>
            <a:ext cx="596466" cy="596444"/>
          </a:xfrm>
          <a:prstGeom prst="ellipse">
            <a:avLst/>
          </a:prstGeom>
          <a:solidFill>
            <a:schemeClr val="accent5"/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A4DBC1-78D2-02BB-FE14-F6E4DE63D886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SERVIC</a:t>
            </a: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</a:rPr>
              <a:t>EA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BILITY ANALYSIS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9229B5-6C23-B56C-2C14-806064810E87}"/>
              </a:ext>
            </a:extLst>
          </p:cNvPr>
          <p:cNvGrpSpPr/>
          <p:nvPr/>
        </p:nvGrpSpPr>
        <p:grpSpPr>
          <a:xfrm>
            <a:off x="8331805" y="1712776"/>
            <a:ext cx="589366" cy="481310"/>
            <a:chOff x="508001" y="1851757"/>
            <a:chExt cx="682926" cy="557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E409BB-C028-CC64-A7C3-86768B63131B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4720E80B-F7F6-9B66-66A7-55EC1AB1F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274025-9F60-9D67-21A0-E6B22919FC96}"/>
              </a:ext>
            </a:extLst>
          </p:cNvPr>
          <p:cNvGrpSpPr/>
          <p:nvPr/>
        </p:nvGrpSpPr>
        <p:grpSpPr>
          <a:xfrm>
            <a:off x="8331805" y="2436417"/>
            <a:ext cx="589366" cy="481310"/>
            <a:chOff x="508001" y="1851757"/>
            <a:chExt cx="682926" cy="5577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40502-89E4-FBA9-D576-FFABAE50785B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0C19E29-016F-D455-6DD5-70B399B0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CE3D2E-944D-C54C-8C31-D3B53AE71F7E}"/>
              </a:ext>
            </a:extLst>
          </p:cNvPr>
          <p:cNvGrpSpPr/>
          <p:nvPr/>
        </p:nvGrpSpPr>
        <p:grpSpPr>
          <a:xfrm>
            <a:off x="8331805" y="3157639"/>
            <a:ext cx="589366" cy="481310"/>
            <a:chOff x="508001" y="1851757"/>
            <a:chExt cx="682926" cy="557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88D56-500B-19E6-E64C-6CE506FC49B3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3E8A1B7-8B73-E255-A9A3-E1F51E33C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D8D446-F030-00DD-8CA1-BEC2A01E3704}"/>
              </a:ext>
            </a:extLst>
          </p:cNvPr>
          <p:cNvGrpSpPr/>
          <p:nvPr/>
        </p:nvGrpSpPr>
        <p:grpSpPr>
          <a:xfrm>
            <a:off x="8321985" y="4675708"/>
            <a:ext cx="589366" cy="481310"/>
            <a:chOff x="508001" y="1851757"/>
            <a:chExt cx="682926" cy="5577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E6BE3B-F1AA-3CF5-2FC1-977C6EB34A4D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59B4289-0336-0C94-A89F-7AB11A0AB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85802A-9F25-A7E9-C243-D81C42EF5DE8}"/>
              </a:ext>
            </a:extLst>
          </p:cNvPr>
          <p:cNvGrpSpPr/>
          <p:nvPr/>
        </p:nvGrpSpPr>
        <p:grpSpPr>
          <a:xfrm>
            <a:off x="8331805" y="5431827"/>
            <a:ext cx="589366" cy="481310"/>
            <a:chOff x="508001" y="1851757"/>
            <a:chExt cx="682926" cy="5577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4F7ECA-B668-608D-9B62-7086B9F50B2A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FFC8A51-8044-188C-EF62-FEE171B1A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DE441-2786-E741-1D00-FFB9A79DA792}"/>
              </a:ext>
            </a:extLst>
          </p:cNvPr>
          <p:cNvSpPr txBox="1"/>
          <p:nvPr/>
        </p:nvSpPr>
        <p:spPr>
          <a:xfrm>
            <a:off x="3528714" y="1623692"/>
            <a:ext cx="3693184" cy="64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BEAM DEFLECTION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(SHORT TERM AND  LONG TERM)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FFB0BD-5C8E-D793-E08C-A54512C10DC6}"/>
              </a:ext>
            </a:extLst>
          </p:cNvPr>
          <p:cNvSpPr txBox="1"/>
          <p:nvPr/>
        </p:nvSpPr>
        <p:spPr>
          <a:xfrm>
            <a:off x="3510404" y="2489937"/>
            <a:ext cx="2438253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WIND SWAY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4916E2-1EC3-A6FD-4303-272386A2CB7A}"/>
              </a:ext>
            </a:extLst>
          </p:cNvPr>
          <p:cNvSpPr txBox="1"/>
          <p:nvPr/>
        </p:nvSpPr>
        <p:spPr>
          <a:xfrm>
            <a:off x="3520547" y="3211159"/>
            <a:ext cx="2438253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WIND DRIFT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7EA63C-9CA4-0867-9216-74D59DA4B8DF}"/>
              </a:ext>
            </a:extLst>
          </p:cNvPr>
          <p:cNvSpPr txBox="1"/>
          <p:nvPr/>
        </p:nvSpPr>
        <p:spPr>
          <a:xfrm flipH="1">
            <a:off x="3546855" y="3932381"/>
            <a:ext cx="2438253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EQ DRIFT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AA7684-B772-63F9-A621-ED0093E6246C}"/>
              </a:ext>
            </a:extLst>
          </p:cNvPr>
          <p:cNvSpPr txBox="1"/>
          <p:nvPr/>
        </p:nvSpPr>
        <p:spPr>
          <a:xfrm flipH="1">
            <a:off x="3546855" y="4733959"/>
            <a:ext cx="3933060" cy="37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TORSIONAL IRREGULARITY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D5E6C6-611D-382B-C647-ADB37FC7890B}"/>
              </a:ext>
            </a:extLst>
          </p:cNvPr>
          <p:cNvSpPr txBox="1"/>
          <p:nvPr/>
        </p:nvSpPr>
        <p:spPr>
          <a:xfrm flipH="1">
            <a:off x="3568170" y="5348643"/>
            <a:ext cx="4066411" cy="64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DEFLECTION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(SHORT TERM AND LONG TERM)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E7729E-41C3-8A72-B02B-8AE677170B84}"/>
              </a:ext>
            </a:extLst>
          </p:cNvPr>
          <p:cNvGrpSpPr/>
          <p:nvPr/>
        </p:nvGrpSpPr>
        <p:grpSpPr>
          <a:xfrm>
            <a:off x="8331805" y="3921805"/>
            <a:ext cx="589366" cy="481310"/>
            <a:chOff x="508001" y="1851757"/>
            <a:chExt cx="682926" cy="5577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16EC9F-996A-CEF7-2322-4DC8A27291B1}"/>
                </a:ext>
              </a:extLst>
            </p:cNvPr>
            <p:cNvSpPr/>
            <p:nvPr/>
          </p:nvSpPr>
          <p:spPr>
            <a:xfrm>
              <a:off x="508001" y="1909090"/>
              <a:ext cx="500393" cy="500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54CBF82B-5580-643B-CD6D-3A449EF24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1" y="1851757"/>
              <a:ext cx="648266" cy="538610"/>
            </a:xfrm>
            <a:custGeom>
              <a:avLst/>
              <a:gdLst/>
              <a:ahLst/>
              <a:cxnLst>
                <a:cxn ang="0">
                  <a:pos x="320" y="0"/>
                </a:cxn>
                <a:cxn ang="0">
                  <a:pos x="337" y="19"/>
                </a:cxn>
                <a:cxn ang="0">
                  <a:pos x="123" y="280"/>
                </a:cxn>
                <a:cxn ang="0">
                  <a:pos x="0" y="136"/>
                </a:cxn>
                <a:cxn ang="0">
                  <a:pos x="20" y="114"/>
                </a:cxn>
                <a:cxn ang="0">
                  <a:pos x="123" y="165"/>
                </a:cxn>
                <a:cxn ang="0">
                  <a:pos x="320" y="0"/>
                </a:cxn>
              </a:cxnLst>
              <a:rect l="0" t="0" r="r" b="b"/>
              <a:pathLst>
                <a:path w="337" h="280">
                  <a:moveTo>
                    <a:pt x="320" y="0"/>
                  </a:moveTo>
                  <a:lnTo>
                    <a:pt x="337" y="19"/>
                  </a:lnTo>
                  <a:lnTo>
                    <a:pt x="123" y="280"/>
                  </a:lnTo>
                  <a:lnTo>
                    <a:pt x="0" y="136"/>
                  </a:lnTo>
                  <a:lnTo>
                    <a:pt x="20" y="114"/>
                  </a:lnTo>
                  <a:lnTo>
                    <a:pt x="123" y="16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E91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08B8-9571-592D-435B-82FF1D575630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56FF88-F5D1-B17A-B8E8-2CBAB14CECF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672501-D54A-9AC8-C450-7F10BCFFAF4C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AFD934-4799-0007-F5B2-EFDB9AA608AD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8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9B77B8D-B8D8-454D-910F-C0CFAF4FF72E}"/>
              </a:ext>
            </a:extLst>
          </p:cNvPr>
          <p:cNvSpPr txBox="1"/>
          <p:nvPr/>
        </p:nvSpPr>
        <p:spPr>
          <a:xfrm>
            <a:off x="6884869" y="6416706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STAIR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7BCD4D-58BA-4FE5-AD1C-09A7B37A56A0}"/>
              </a:ext>
            </a:extLst>
          </p:cNvPr>
          <p:cNvSpPr txBox="1"/>
          <p:nvPr/>
        </p:nvSpPr>
        <p:spPr>
          <a:xfrm>
            <a:off x="1193103" y="5085700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SHEAR WALL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71B89F-AF24-4EA5-98F6-697A614FD1B5}"/>
              </a:ext>
            </a:extLst>
          </p:cNvPr>
          <p:cNvSpPr txBox="1"/>
          <p:nvPr/>
        </p:nvSpPr>
        <p:spPr>
          <a:xfrm>
            <a:off x="672894" y="3105883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MAT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B6CAC40-9454-4E74-949A-EA6A218FCFB4}"/>
              </a:ext>
            </a:extLst>
          </p:cNvPr>
          <p:cNvSpPr txBox="1"/>
          <p:nvPr/>
        </p:nvSpPr>
        <p:spPr>
          <a:xfrm>
            <a:off x="8629400" y="5141072"/>
            <a:ext cx="249652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 BASEMENT WALL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A694E2-6784-4E14-99F6-B3FDDD81A16C}"/>
              </a:ext>
            </a:extLst>
          </p:cNvPr>
          <p:cNvSpPr txBox="1"/>
          <p:nvPr/>
        </p:nvSpPr>
        <p:spPr>
          <a:xfrm>
            <a:off x="9209343" y="3114725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SLAB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61" name="Freeform 26">
            <a:extLst>
              <a:ext uri="{FF2B5EF4-FFF2-40B4-BE49-F238E27FC236}">
                <a16:creationId xmlns:a16="http://schemas.microsoft.com/office/drawing/2014/main" id="{94912037-432B-4386-B921-1246B7EE9B05}"/>
              </a:ext>
            </a:extLst>
          </p:cNvPr>
          <p:cNvSpPr>
            <a:spLocks/>
          </p:cNvSpPr>
          <p:nvPr/>
        </p:nvSpPr>
        <p:spPr bwMode="auto">
          <a:xfrm>
            <a:off x="5613803" y="1265124"/>
            <a:ext cx="982477" cy="898091"/>
          </a:xfrm>
          <a:custGeom>
            <a:avLst/>
            <a:gdLst>
              <a:gd name="T0" fmla="*/ 0 w 701"/>
              <a:gd name="T1" fmla="*/ 642 h 642"/>
              <a:gd name="T2" fmla="*/ 119 w 701"/>
              <a:gd name="T3" fmla="*/ 321 h 642"/>
              <a:gd name="T4" fmla="*/ 0 w 701"/>
              <a:gd name="T5" fmla="*/ 0 h 642"/>
              <a:gd name="T6" fmla="*/ 351 w 701"/>
              <a:gd name="T7" fmla="*/ 141 h 642"/>
              <a:gd name="T8" fmla="*/ 701 w 701"/>
              <a:gd name="T9" fmla="*/ 0 h 642"/>
              <a:gd name="T10" fmla="*/ 582 w 701"/>
              <a:gd name="T11" fmla="*/ 321 h 642"/>
              <a:gd name="T12" fmla="*/ 701 w 701"/>
              <a:gd name="T13" fmla="*/ 642 h 642"/>
              <a:gd name="T14" fmla="*/ 351 w 701"/>
              <a:gd name="T15" fmla="*/ 501 h 642"/>
              <a:gd name="T16" fmla="*/ 0 w 701"/>
              <a:gd name="T17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1" h="642">
                <a:moveTo>
                  <a:pt x="0" y="642"/>
                </a:moveTo>
                <a:cubicBezTo>
                  <a:pt x="75" y="556"/>
                  <a:pt x="119" y="443"/>
                  <a:pt x="119" y="321"/>
                </a:cubicBezTo>
                <a:cubicBezTo>
                  <a:pt x="119" y="198"/>
                  <a:pt x="75" y="86"/>
                  <a:pt x="0" y="0"/>
                </a:cubicBezTo>
                <a:cubicBezTo>
                  <a:pt x="91" y="87"/>
                  <a:pt x="215" y="141"/>
                  <a:pt x="351" y="141"/>
                </a:cubicBezTo>
                <a:cubicBezTo>
                  <a:pt x="487" y="141"/>
                  <a:pt x="610" y="87"/>
                  <a:pt x="701" y="0"/>
                </a:cubicBezTo>
                <a:cubicBezTo>
                  <a:pt x="627" y="86"/>
                  <a:pt x="582" y="198"/>
                  <a:pt x="582" y="321"/>
                </a:cubicBezTo>
                <a:cubicBezTo>
                  <a:pt x="582" y="443"/>
                  <a:pt x="627" y="556"/>
                  <a:pt x="701" y="642"/>
                </a:cubicBezTo>
                <a:cubicBezTo>
                  <a:pt x="610" y="555"/>
                  <a:pt x="487" y="501"/>
                  <a:pt x="351" y="501"/>
                </a:cubicBezTo>
                <a:cubicBezTo>
                  <a:pt x="215" y="501"/>
                  <a:pt x="91" y="555"/>
                  <a:pt x="0" y="6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2E129-E0CF-4BF3-8654-79A9F66D0A95}"/>
              </a:ext>
            </a:extLst>
          </p:cNvPr>
          <p:cNvGrpSpPr/>
          <p:nvPr/>
        </p:nvGrpSpPr>
        <p:grpSpPr>
          <a:xfrm>
            <a:off x="4408311" y="1030054"/>
            <a:ext cx="1374260" cy="1374258"/>
            <a:chOff x="4408311" y="520757"/>
            <a:chExt cx="1374260" cy="1374258"/>
          </a:xfrm>
        </p:grpSpPr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E904DAD8-6753-467A-B6DD-1919C4BA2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311" y="520757"/>
              <a:ext cx="1374260" cy="137425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62" name="Oval 27">
              <a:extLst>
                <a:ext uri="{FF2B5EF4-FFF2-40B4-BE49-F238E27FC236}">
                  <a16:creationId xmlns:a16="http://schemas.microsoft.com/office/drawing/2014/main" id="{F13F753E-F349-45E9-9C36-91265732F2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536389" y="648836"/>
              <a:ext cx="1118105" cy="111810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63" name="Freeform 28">
            <a:extLst>
              <a:ext uri="{FF2B5EF4-FFF2-40B4-BE49-F238E27FC236}">
                <a16:creationId xmlns:a16="http://schemas.microsoft.com/office/drawing/2014/main" id="{D4FCD116-2B17-4633-9C24-C5179DCDDC01}"/>
              </a:ext>
            </a:extLst>
          </p:cNvPr>
          <p:cNvSpPr>
            <a:spLocks/>
          </p:cNvSpPr>
          <p:nvPr/>
        </p:nvSpPr>
        <p:spPr bwMode="auto">
          <a:xfrm>
            <a:off x="3805566" y="1843759"/>
            <a:ext cx="1313985" cy="1326039"/>
          </a:xfrm>
          <a:custGeom>
            <a:avLst/>
            <a:gdLst>
              <a:gd name="T0" fmla="*/ 502 w 939"/>
              <a:gd name="T1" fmla="*/ 948 h 948"/>
              <a:gd name="T2" fmla="*/ 325 w 939"/>
              <a:gd name="T3" fmla="*/ 655 h 948"/>
              <a:gd name="T4" fmla="*/ 0 w 939"/>
              <a:gd name="T5" fmla="*/ 548 h 948"/>
              <a:gd name="T6" fmla="*/ 329 w 939"/>
              <a:gd name="T7" fmla="*/ 362 h 948"/>
              <a:gd name="T8" fmla="*/ 437 w 939"/>
              <a:gd name="T9" fmla="*/ 0 h 948"/>
              <a:gd name="T10" fmla="*/ 614 w 939"/>
              <a:gd name="T11" fmla="*/ 293 h 948"/>
              <a:gd name="T12" fmla="*/ 939 w 939"/>
              <a:gd name="T13" fmla="*/ 400 h 948"/>
              <a:gd name="T14" fmla="*/ 610 w 939"/>
              <a:gd name="T15" fmla="*/ 586 h 948"/>
              <a:gd name="T16" fmla="*/ 502 w 939"/>
              <a:gd name="T17" fmla="*/ 948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9" h="948">
                <a:moveTo>
                  <a:pt x="502" y="948"/>
                </a:moveTo>
                <a:cubicBezTo>
                  <a:pt x="481" y="836"/>
                  <a:pt x="421" y="731"/>
                  <a:pt x="325" y="655"/>
                </a:cubicBezTo>
                <a:cubicBezTo>
                  <a:pt x="229" y="578"/>
                  <a:pt x="114" y="543"/>
                  <a:pt x="0" y="548"/>
                </a:cubicBezTo>
                <a:cubicBezTo>
                  <a:pt x="125" y="531"/>
                  <a:pt x="244" y="468"/>
                  <a:pt x="329" y="362"/>
                </a:cubicBezTo>
                <a:cubicBezTo>
                  <a:pt x="413" y="255"/>
                  <a:pt x="448" y="125"/>
                  <a:pt x="437" y="0"/>
                </a:cubicBezTo>
                <a:cubicBezTo>
                  <a:pt x="458" y="112"/>
                  <a:pt x="518" y="217"/>
                  <a:pt x="614" y="293"/>
                </a:cubicBezTo>
                <a:cubicBezTo>
                  <a:pt x="710" y="369"/>
                  <a:pt x="825" y="404"/>
                  <a:pt x="939" y="400"/>
                </a:cubicBezTo>
                <a:cubicBezTo>
                  <a:pt x="814" y="417"/>
                  <a:pt x="695" y="480"/>
                  <a:pt x="610" y="586"/>
                </a:cubicBezTo>
                <a:cubicBezTo>
                  <a:pt x="526" y="693"/>
                  <a:pt x="490" y="822"/>
                  <a:pt x="502" y="94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45C128F-18B3-45AC-B35E-77F1DBF734C5}"/>
              </a:ext>
            </a:extLst>
          </p:cNvPr>
          <p:cNvGrpSpPr/>
          <p:nvPr/>
        </p:nvGrpSpPr>
        <p:grpSpPr>
          <a:xfrm>
            <a:off x="3058161" y="2524863"/>
            <a:ext cx="1549059" cy="1549057"/>
            <a:chOff x="3058161" y="2015566"/>
            <a:chExt cx="1549059" cy="1549057"/>
          </a:xfrm>
        </p:grpSpPr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CFEB4345-2DF4-44D0-87CE-60160AF6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61" y="2015566"/>
              <a:ext cx="1549059" cy="1549057"/>
            </a:xfrm>
            <a:custGeom>
              <a:avLst/>
              <a:gdLst>
                <a:gd name="T0" fmla="*/ 862 w 1110"/>
                <a:gd name="T1" fmla="*/ 170 h 1110"/>
                <a:gd name="T2" fmla="*/ 940 w 1110"/>
                <a:gd name="T3" fmla="*/ 862 h 1110"/>
                <a:gd name="T4" fmla="*/ 248 w 1110"/>
                <a:gd name="T5" fmla="*/ 940 h 1110"/>
                <a:gd name="T6" fmla="*/ 170 w 1110"/>
                <a:gd name="T7" fmla="*/ 248 h 1110"/>
                <a:gd name="T8" fmla="*/ 862 w 1110"/>
                <a:gd name="T9" fmla="*/ 17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110">
                  <a:moveTo>
                    <a:pt x="862" y="170"/>
                  </a:moveTo>
                  <a:cubicBezTo>
                    <a:pt x="1075" y="339"/>
                    <a:pt x="1110" y="649"/>
                    <a:pt x="940" y="862"/>
                  </a:cubicBezTo>
                  <a:cubicBezTo>
                    <a:pt x="770" y="1075"/>
                    <a:pt x="460" y="1110"/>
                    <a:pt x="248" y="940"/>
                  </a:cubicBezTo>
                  <a:cubicBezTo>
                    <a:pt x="35" y="771"/>
                    <a:pt x="0" y="461"/>
                    <a:pt x="170" y="248"/>
                  </a:cubicBezTo>
                  <a:cubicBezTo>
                    <a:pt x="340" y="35"/>
                    <a:pt x="650" y="0"/>
                    <a:pt x="862" y="1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5E70C0C1-7F4E-4B06-84B2-8AA887842C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02530" y="2159934"/>
              <a:ext cx="1260324" cy="1260320"/>
            </a:xfrm>
            <a:custGeom>
              <a:avLst/>
              <a:gdLst>
                <a:gd name="T0" fmla="*/ 862 w 1110"/>
                <a:gd name="T1" fmla="*/ 170 h 1110"/>
                <a:gd name="T2" fmla="*/ 940 w 1110"/>
                <a:gd name="T3" fmla="*/ 862 h 1110"/>
                <a:gd name="T4" fmla="*/ 248 w 1110"/>
                <a:gd name="T5" fmla="*/ 940 h 1110"/>
                <a:gd name="T6" fmla="*/ 170 w 1110"/>
                <a:gd name="T7" fmla="*/ 248 h 1110"/>
                <a:gd name="T8" fmla="*/ 862 w 1110"/>
                <a:gd name="T9" fmla="*/ 17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110">
                  <a:moveTo>
                    <a:pt x="862" y="170"/>
                  </a:moveTo>
                  <a:cubicBezTo>
                    <a:pt x="1075" y="339"/>
                    <a:pt x="1110" y="649"/>
                    <a:pt x="940" y="862"/>
                  </a:cubicBezTo>
                  <a:cubicBezTo>
                    <a:pt x="770" y="1075"/>
                    <a:pt x="460" y="1110"/>
                    <a:pt x="248" y="940"/>
                  </a:cubicBezTo>
                  <a:cubicBezTo>
                    <a:pt x="35" y="771"/>
                    <a:pt x="0" y="461"/>
                    <a:pt x="170" y="248"/>
                  </a:cubicBezTo>
                  <a:cubicBezTo>
                    <a:pt x="340" y="35"/>
                    <a:pt x="650" y="0"/>
                    <a:pt x="862" y="1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65" name="Freeform 30">
            <a:extLst>
              <a:ext uri="{FF2B5EF4-FFF2-40B4-BE49-F238E27FC236}">
                <a16:creationId xmlns:a16="http://schemas.microsoft.com/office/drawing/2014/main" id="{A080270C-E2CB-4A78-8BB3-4C7785766A2E}"/>
              </a:ext>
            </a:extLst>
          </p:cNvPr>
          <p:cNvSpPr>
            <a:spLocks/>
          </p:cNvSpPr>
          <p:nvPr/>
        </p:nvSpPr>
        <p:spPr bwMode="auto">
          <a:xfrm>
            <a:off x="3510222" y="3706243"/>
            <a:ext cx="1096998" cy="1157271"/>
          </a:xfrm>
          <a:custGeom>
            <a:avLst/>
            <a:gdLst>
              <a:gd name="T0" fmla="*/ 781 w 781"/>
              <a:gd name="T1" fmla="*/ 683 h 826"/>
              <a:gd name="T2" fmla="*/ 442 w 781"/>
              <a:gd name="T3" fmla="*/ 638 h 826"/>
              <a:gd name="T4" fmla="*/ 155 w 781"/>
              <a:gd name="T5" fmla="*/ 826 h 826"/>
              <a:gd name="T6" fmla="*/ 215 w 781"/>
              <a:gd name="T7" fmla="*/ 453 h 826"/>
              <a:gd name="T8" fmla="*/ 0 w 781"/>
              <a:gd name="T9" fmla="*/ 142 h 826"/>
              <a:gd name="T10" fmla="*/ 339 w 781"/>
              <a:gd name="T11" fmla="*/ 187 h 826"/>
              <a:gd name="T12" fmla="*/ 625 w 781"/>
              <a:gd name="T13" fmla="*/ 0 h 826"/>
              <a:gd name="T14" fmla="*/ 566 w 781"/>
              <a:gd name="T15" fmla="*/ 373 h 826"/>
              <a:gd name="T16" fmla="*/ 781 w 781"/>
              <a:gd name="T17" fmla="*/ 683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1" h="826">
                <a:moveTo>
                  <a:pt x="781" y="683"/>
                </a:moveTo>
                <a:cubicBezTo>
                  <a:pt x="681" y="630"/>
                  <a:pt x="561" y="611"/>
                  <a:pt x="442" y="638"/>
                </a:cubicBezTo>
                <a:cubicBezTo>
                  <a:pt x="322" y="665"/>
                  <a:pt x="223" y="734"/>
                  <a:pt x="155" y="826"/>
                </a:cubicBezTo>
                <a:cubicBezTo>
                  <a:pt x="220" y="718"/>
                  <a:pt x="245" y="585"/>
                  <a:pt x="215" y="453"/>
                </a:cubicBezTo>
                <a:cubicBezTo>
                  <a:pt x="184" y="320"/>
                  <a:pt x="105" y="212"/>
                  <a:pt x="0" y="142"/>
                </a:cubicBezTo>
                <a:cubicBezTo>
                  <a:pt x="100" y="196"/>
                  <a:pt x="219" y="214"/>
                  <a:pt x="339" y="187"/>
                </a:cubicBezTo>
                <a:cubicBezTo>
                  <a:pt x="458" y="160"/>
                  <a:pt x="558" y="91"/>
                  <a:pt x="625" y="0"/>
                </a:cubicBezTo>
                <a:cubicBezTo>
                  <a:pt x="560" y="108"/>
                  <a:pt x="536" y="240"/>
                  <a:pt x="566" y="373"/>
                </a:cubicBezTo>
                <a:cubicBezTo>
                  <a:pt x="596" y="505"/>
                  <a:pt x="676" y="614"/>
                  <a:pt x="781" y="68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9A59A1F-49BA-4D80-B083-AB8E23F01881}"/>
              </a:ext>
            </a:extLst>
          </p:cNvPr>
          <p:cNvGrpSpPr/>
          <p:nvPr/>
        </p:nvGrpSpPr>
        <p:grpSpPr>
          <a:xfrm>
            <a:off x="3528303" y="4513920"/>
            <a:ext cx="1512895" cy="1512892"/>
            <a:chOff x="3528303" y="4004623"/>
            <a:chExt cx="1512895" cy="1512892"/>
          </a:xfrm>
        </p:grpSpPr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65368AC8-0CEF-40AC-A5B0-AAB7F1189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303" y="4004623"/>
              <a:ext cx="1512895" cy="1512892"/>
            </a:xfrm>
            <a:custGeom>
              <a:avLst/>
              <a:gdLst>
                <a:gd name="T0" fmla="*/ 431 w 1081"/>
                <a:gd name="T1" fmla="*/ 60 h 1082"/>
                <a:gd name="T2" fmla="*/ 1020 w 1081"/>
                <a:gd name="T3" fmla="*/ 431 h 1082"/>
                <a:gd name="T4" fmla="*/ 650 w 1081"/>
                <a:gd name="T5" fmla="*/ 1021 h 1082"/>
                <a:gd name="T6" fmla="*/ 61 w 1081"/>
                <a:gd name="T7" fmla="*/ 650 h 1082"/>
                <a:gd name="T8" fmla="*/ 431 w 1081"/>
                <a:gd name="T9" fmla="*/ 6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82">
                  <a:moveTo>
                    <a:pt x="431" y="60"/>
                  </a:moveTo>
                  <a:cubicBezTo>
                    <a:pt x="696" y="0"/>
                    <a:pt x="960" y="166"/>
                    <a:pt x="1020" y="431"/>
                  </a:cubicBezTo>
                  <a:cubicBezTo>
                    <a:pt x="1081" y="697"/>
                    <a:pt x="915" y="961"/>
                    <a:pt x="650" y="1021"/>
                  </a:cubicBezTo>
                  <a:cubicBezTo>
                    <a:pt x="385" y="1082"/>
                    <a:pt x="121" y="916"/>
                    <a:pt x="61" y="650"/>
                  </a:cubicBezTo>
                  <a:cubicBezTo>
                    <a:pt x="0" y="385"/>
                    <a:pt x="166" y="121"/>
                    <a:pt x="431" y="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E21E2445-E79D-43D0-BE9F-4FDFD818A3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9301" y="4145621"/>
              <a:ext cx="1230901" cy="1230897"/>
            </a:xfrm>
            <a:custGeom>
              <a:avLst/>
              <a:gdLst>
                <a:gd name="T0" fmla="*/ 431 w 1081"/>
                <a:gd name="T1" fmla="*/ 60 h 1082"/>
                <a:gd name="T2" fmla="*/ 1020 w 1081"/>
                <a:gd name="T3" fmla="*/ 431 h 1082"/>
                <a:gd name="T4" fmla="*/ 650 w 1081"/>
                <a:gd name="T5" fmla="*/ 1021 h 1082"/>
                <a:gd name="T6" fmla="*/ 61 w 1081"/>
                <a:gd name="T7" fmla="*/ 650 h 1082"/>
                <a:gd name="T8" fmla="*/ 431 w 1081"/>
                <a:gd name="T9" fmla="*/ 6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82">
                  <a:moveTo>
                    <a:pt x="431" y="60"/>
                  </a:moveTo>
                  <a:cubicBezTo>
                    <a:pt x="696" y="0"/>
                    <a:pt x="960" y="166"/>
                    <a:pt x="1020" y="431"/>
                  </a:cubicBezTo>
                  <a:cubicBezTo>
                    <a:pt x="1081" y="697"/>
                    <a:pt x="915" y="961"/>
                    <a:pt x="650" y="1021"/>
                  </a:cubicBezTo>
                  <a:cubicBezTo>
                    <a:pt x="385" y="1082"/>
                    <a:pt x="121" y="916"/>
                    <a:pt x="61" y="650"/>
                  </a:cubicBezTo>
                  <a:cubicBezTo>
                    <a:pt x="0" y="385"/>
                    <a:pt x="166" y="121"/>
                    <a:pt x="431" y="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67" name="Freeform 32">
            <a:extLst>
              <a:ext uri="{FF2B5EF4-FFF2-40B4-BE49-F238E27FC236}">
                <a16:creationId xmlns:a16="http://schemas.microsoft.com/office/drawing/2014/main" id="{42CE40A2-0420-4844-B484-ED0DDAC764B0}"/>
              </a:ext>
            </a:extLst>
          </p:cNvPr>
          <p:cNvSpPr>
            <a:spLocks/>
          </p:cNvSpPr>
          <p:nvPr/>
        </p:nvSpPr>
        <p:spPr bwMode="auto">
          <a:xfrm>
            <a:off x="4559000" y="5092555"/>
            <a:ext cx="1271796" cy="1235629"/>
          </a:xfrm>
          <a:custGeom>
            <a:avLst/>
            <a:gdLst>
              <a:gd name="T0" fmla="*/ 910 w 910"/>
              <a:gd name="T1" fmla="*/ 304 h 883"/>
              <a:gd name="T2" fmla="*/ 663 w 910"/>
              <a:gd name="T3" fmla="*/ 542 h 883"/>
              <a:gd name="T4" fmla="*/ 631 w 910"/>
              <a:gd name="T5" fmla="*/ 883 h 883"/>
              <a:gd name="T6" fmla="*/ 377 w 910"/>
              <a:gd name="T7" fmla="*/ 604 h 883"/>
              <a:gd name="T8" fmla="*/ 0 w 910"/>
              <a:gd name="T9" fmla="*/ 579 h 883"/>
              <a:gd name="T10" fmla="*/ 246 w 910"/>
              <a:gd name="T11" fmla="*/ 341 h 883"/>
              <a:gd name="T12" fmla="*/ 278 w 910"/>
              <a:gd name="T13" fmla="*/ 0 h 883"/>
              <a:gd name="T14" fmla="*/ 533 w 910"/>
              <a:gd name="T15" fmla="*/ 279 h 883"/>
              <a:gd name="T16" fmla="*/ 910 w 910"/>
              <a:gd name="T17" fmla="*/ 304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0" h="883">
                <a:moveTo>
                  <a:pt x="910" y="304"/>
                </a:moveTo>
                <a:cubicBezTo>
                  <a:pt x="805" y="350"/>
                  <a:pt x="716" y="431"/>
                  <a:pt x="663" y="542"/>
                </a:cubicBezTo>
                <a:cubicBezTo>
                  <a:pt x="610" y="652"/>
                  <a:pt x="602" y="773"/>
                  <a:pt x="631" y="883"/>
                </a:cubicBezTo>
                <a:cubicBezTo>
                  <a:pt x="587" y="765"/>
                  <a:pt x="499" y="663"/>
                  <a:pt x="377" y="604"/>
                </a:cubicBezTo>
                <a:cubicBezTo>
                  <a:pt x="254" y="545"/>
                  <a:pt x="120" y="540"/>
                  <a:pt x="0" y="579"/>
                </a:cubicBezTo>
                <a:cubicBezTo>
                  <a:pt x="104" y="533"/>
                  <a:pt x="193" y="452"/>
                  <a:pt x="246" y="341"/>
                </a:cubicBezTo>
                <a:cubicBezTo>
                  <a:pt x="299" y="231"/>
                  <a:pt x="308" y="110"/>
                  <a:pt x="278" y="0"/>
                </a:cubicBezTo>
                <a:cubicBezTo>
                  <a:pt x="322" y="118"/>
                  <a:pt x="410" y="220"/>
                  <a:pt x="533" y="279"/>
                </a:cubicBezTo>
                <a:cubicBezTo>
                  <a:pt x="655" y="338"/>
                  <a:pt x="790" y="343"/>
                  <a:pt x="910" y="30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7DE004-D5CD-42A5-B421-7CB1E0602C08}"/>
              </a:ext>
            </a:extLst>
          </p:cNvPr>
          <p:cNvGrpSpPr/>
          <p:nvPr/>
        </p:nvGrpSpPr>
        <p:grpSpPr>
          <a:xfrm>
            <a:off x="5318460" y="5363789"/>
            <a:ext cx="1573168" cy="1573166"/>
            <a:chOff x="5318460" y="4854492"/>
            <a:chExt cx="1573168" cy="157316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2B93F035-FD81-4363-9D51-5BF5E3F8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460" y="4854492"/>
              <a:ext cx="1573168" cy="1573166"/>
            </a:xfrm>
            <a:custGeom>
              <a:avLst/>
              <a:gdLst>
                <a:gd name="T0" fmla="*/ 118 w 1124"/>
                <a:gd name="T1" fmla="*/ 348 h 1123"/>
                <a:gd name="T2" fmla="*/ 776 w 1124"/>
                <a:gd name="T3" fmla="*/ 118 h 1123"/>
                <a:gd name="T4" fmla="*/ 1006 w 1124"/>
                <a:gd name="T5" fmla="*/ 775 h 1123"/>
                <a:gd name="T6" fmla="*/ 349 w 1124"/>
                <a:gd name="T7" fmla="*/ 1005 h 1123"/>
                <a:gd name="T8" fmla="*/ 118 w 1124"/>
                <a:gd name="T9" fmla="*/ 34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3">
                  <a:moveTo>
                    <a:pt x="118" y="348"/>
                  </a:moveTo>
                  <a:cubicBezTo>
                    <a:pt x="236" y="103"/>
                    <a:pt x="530" y="0"/>
                    <a:pt x="776" y="118"/>
                  </a:cubicBezTo>
                  <a:cubicBezTo>
                    <a:pt x="1021" y="236"/>
                    <a:pt x="1124" y="531"/>
                    <a:pt x="1006" y="775"/>
                  </a:cubicBezTo>
                  <a:cubicBezTo>
                    <a:pt x="888" y="1020"/>
                    <a:pt x="594" y="1123"/>
                    <a:pt x="349" y="1005"/>
                  </a:cubicBezTo>
                  <a:cubicBezTo>
                    <a:pt x="103" y="887"/>
                    <a:pt x="0" y="593"/>
                    <a:pt x="118" y="3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2EB7FCE8-257D-4B26-91C9-244E0AE31F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65076" y="5001107"/>
              <a:ext cx="1279939" cy="1279935"/>
            </a:xfrm>
            <a:custGeom>
              <a:avLst/>
              <a:gdLst>
                <a:gd name="T0" fmla="*/ 118 w 1124"/>
                <a:gd name="T1" fmla="*/ 348 h 1123"/>
                <a:gd name="T2" fmla="*/ 776 w 1124"/>
                <a:gd name="T3" fmla="*/ 118 h 1123"/>
                <a:gd name="T4" fmla="*/ 1006 w 1124"/>
                <a:gd name="T5" fmla="*/ 775 h 1123"/>
                <a:gd name="T6" fmla="*/ 349 w 1124"/>
                <a:gd name="T7" fmla="*/ 1005 h 1123"/>
                <a:gd name="T8" fmla="*/ 118 w 1124"/>
                <a:gd name="T9" fmla="*/ 34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3">
                  <a:moveTo>
                    <a:pt x="118" y="348"/>
                  </a:moveTo>
                  <a:cubicBezTo>
                    <a:pt x="236" y="103"/>
                    <a:pt x="530" y="0"/>
                    <a:pt x="776" y="118"/>
                  </a:cubicBezTo>
                  <a:cubicBezTo>
                    <a:pt x="1021" y="236"/>
                    <a:pt x="1124" y="531"/>
                    <a:pt x="1006" y="775"/>
                  </a:cubicBezTo>
                  <a:cubicBezTo>
                    <a:pt x="888" y="1020"/>
                    <a:pt x="594" y="1123"/>
                    <a:pt x="349" y="1005"/>
                  </a:cubicBezTo>
                  <a:cubicBezTo>
                    <a:pt x="103" y="887"/>
                    <a:pt x="0" y="593"/>
                    <a:pt x="118" y="34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69" name="Freeform 34">
            <a:extLst>
              <a:ext uri="{FF2B5EF4-FFF2-40B4-BE49-F238E27FC236}">
                <a16:creationId xmlns:a16="http://schemas.microsoft.com/office/drawing/2014/main" id="{77A1A251-C63B-49E0-A8F6-8C373D7818E6}"/>
              </a:ext>
            </a:extLst>
          </p:cNvPr>
          <p:cNvSpPr>
            <a:spLocks/>
          </p:cNvSpPr>
          <p:nvPr/>
        </p:nvSpPr>
        <p:spPr bwMode="auto">
          <a:xfrm>
            <a:off x="6379292" y="5092555"/>
            <a:ext cx="1271796" cy="1235629"/>
          </a:xfrm>
          <a:custGeom>
            <a:avLst/>
            <a:gdLst>
              <a:gd name="T0" fmla="*/ 632 w 910"/>
              <a:gd name="T1" fmla="*/ 0 h 882"/>
              <a:gd name="T2" fmla="*/ 664 w 910"/>
              <a:gd name="T3" fmla="*/ 341 h 882"/>
              <a:gd name="T4" fmla="*/ 910 w 910"/>
              <a:gd name="T5" fmla="*/ 578 h 882"/>
              <a:gd name="T6" fmla="*/ 533 w 910"/>
              <a:gd name="T7" fmla="*/ 604 h 882"/>
              <a:gd name="T8" fmla="*/ 279 w 910"/>
              <a:gd name="T9" fmla="*/ 882 h 882"/>
              <a:gd name="T10" fmla="*/ 247 w 910"/>
              <a:gd name="T11" fmla="*/ 542 h 882"/>
              <a:gd name="T12" fmla="*/ 0 w 910"/>
              <a:gd name="T13" fmla="*/ 304 h 882"/>
              <a:gd name="T14" fmla="*/ 377 w 910"/>
              <a:gd name="T15" fmla="*/ 279 h 882"/>
              <a:gd name="T16" fmla="*/ 632 w 910"/>
              <a:gd name="T17" fmla="*/ 0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0" h="882">
                <a:moveTo>
                  <a:pt x="632" y="0"/>
                </a:moveTo>
                <a:cubicBezTo>
                  <a:pt x="602" y="110"/>
                  <a:pt x="610" y="231"/>
                  <a:pt x="664" y="341"/>
                </a:cubicBezTo>
                <a:cubicBezTo>
                  <a:pt x="717" y="451"/>
                  <a:pt x="806" y="533"/>
                  <a:pt x="910" y="578"/>
                </a:cubicBezTo>
                <a:cubicBezTo>
                  <a:pt x="790" y="539"/>
                  <a:pt x="656" y="545"/>
                  <a:pt x="533" y="604"/>
                </a:cubicBezTo>
                <a:cubicBezTo>
                  <a:pt x="411" y="663"/>
                  <a:pt x="323" y="765"/>
                  <a:pt x="279" y="882"/>
                </a:cubicBezTo>
                <a:cubicBezTo>
                  <a:pt x="308" y="773"/>
                  <a:pt x="300" y="652"/>
                  <a:pt x="247" y="542"/>
                </a:cubicBezTo>
                <a:cubicBezTo>
                  <a:pt x="194" y="431"/>
                  <a:pt x="104" y="350"/>
                  <a:pt x="0" y="304"/>
                </a:cubicBezTo>
                <a:cubicBezTo>
                  <a:pt x="120" y="343"/>
                  <a:pt x="254" y="338"/>
                  <a:pt x="377" y="279"/>
                </a:cubicBezTo>
                <a:cubicBezTo>
                  <a:pt x="499" y="220"/>
                  <a:pt x="587" y="118"/>
                  <a:pt x="6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4A5053-075E-4CCE-AE35-AB990B74177C}"/>
              </a:ext>
            </a:extLst>
          </p:cNvPr>
          <p:cNvGrpSpPr/>
          <p:nvPr/>
        </p:nvGrpSpPr>
        <p:grpSpPr>
          <a:xfrm>
            <a:off x="7144777" y="4483782"/>
            <a:ext cx="1573168" cy="1573166"/>
            <a:chOff x="7144777" y="3974485"/>
            <a:chExt cx="1573168" cy="1573166"/>
          </a:xfrm>
        </p:grpSpPr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2FF0445C-D7FE-41C4-A040-AC0A29DD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777" y="3974485"/>
              <a:ext cx="1573168" cy="1573166"/>
            </a:xfrm>
            <a:custGeom>
              <a:avLst/>
              <a:gdLst>
                <a:gd name="T0" fmla="*/ 118 w 1124"/>
                <a:gd name="T1" fmla="*/ 775 h 1123"/>
                <a:gd name="T2" fmla="*/ 348 w 1124"/>
                <a:gd name="T3" fmla="*/ 118 h 1123"/>
                <a:gd name="T4" fmla="*/ 1006 w 1124"/>
                <a:gd name="T5" fmla="*/ 347 h 1123"/>
                <a:gd name="T6" fmla="*/ 775 w 1124"/>
                <a:gd name="T7" fmla="*/ 1005 h 1123"/>
                <a:gd name="T8" fmla="*/ 118 w 1124"/>
                <a:gd name="T9" fmla="*/ 775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3">
                  <a:moveTo>
                    <a:pt x="118" y="775"/>
                  </a:moveTo>
                  <a:cubicBezTo>
                    <a:pt x="0" y="530"/>
                    <a:pt x="103" y="236"/>
                    <a:pt x="348" y="118"/>
                  </a:cubicBezTo>
                  <a:cubicBezTo>
                    <a:pt x="593" y="0"/>
                    <a:pt x="888" y="102"/>
                    <a:pt x="1006" y="347"/>
                  </a:cubicBezTo>
                  <a:cubicBezTo>
                    <a:pt x="1124" y="592"/>
                    <a:pt x="1020" y="886"/>
                    <a:pt x="775" y="1005"/>
                  </a:cubicBezTo>
                  <a:cubicBezTo>
                    <a:pt x="530" y="1123"/>
                    <a:pt x="236" y="1020"/>
                    <a:pt x="118" y="7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E9653F6-18D5-4115-ACA1-1CC18F2C1E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1393" y="4121100"/>
              <a:ext cx="1279939" cy="1279935"/>
            </a:xfrm>
            <a:custGeom>
              <a:avLst/>
              <a:gdLst>
                <a:gd name="T0" fmla="*/ 118 w 1124"/>
                <a:gd name="T1" fmla="*/ 775 h 1123"/>
                <a:gd name="T2" fmla="*/ 348 w 1124"/>
                <a:gd name="T3" fmla="*/ 118 h 1123"/>
                <a:gd name="T4" fmla="*/ 1006 w 1124"/>
                <a:gd name="T5" fmla="*/ 347 h 1123"/>
                <a:gd name="T6" fmla="*/ 775 w 1124"/>
                <a:gd name="T7" fmla="*/ 1005 h 1123"/>
                <a:gd name="T8" fmla="*/ 118 w 1124"/>
                <a:gd name="T9" fmla="*/ 775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3">
                  <a:moveTo>
                    <a:pt x="118" y="775"/>
                  </a:moveTo>
                  <a:cubicBezTo>
                    <a:pt x="0" y="530"/>
                    <a:pt x="103" y="236"/>
                    <a:pt x="348" y="118"/>
                  </a:cubicBezTo>
                  <a:cubicBezTo>
                    <a:pt x="593" y="0"/>
                    <a:pt x="888" y="102"/>
                    <a:pt x="1006" y="347"/>
                  </a:cubicBezTo>
                  <a:cubicBezTo>
                    <a:pt x="1124" y="592"/>
                    <a:pt x="1020" y="886"/>
                    <a:pt x="775" y="1005"/>
                  </a:cubicBezTo>
                  <a:cubicBezTo>
                    <a:pt x="530" y="1123"/>
                    <a:pt x="236" y="1020"/>
                    <a:pt x="118" y="7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71" name="Freeform 36">
            <a:extLst>
              <a:ext uri="{FF2B5EF4-FFF2-40B4-BE49-F238E27FC236}">
                <a16:creationId xmlns:a16="http://schemas.microsoft.com/office/drawing/2014/main" id="{EDA44D77-1A23-4D38-A81E-6632B1979A23}"/>
              </a:ext>
            </a:extLst>
          </p:cNvPr>
          <p:cNvSpPr>
            <a:spLocks/>
          </p:cNvSpPr>
          <p:nvPr/>
        </p:nvSpPr>
        <p:spPr bwMode="auto">
          <a:xfrm>
            <a:off x="7608895" y="3706243"/>
            <a:ext cx="1090972" cy="1157271"/>
          </a:xfrm>
          <a:custGeom>
            <a:avLst/>
            <a:gdLst>
              <a:gd name="T0" fmla="*/ 155 w 781"/>
              <a:gd name="T1" fmla="*/ 0 h 826"/>
              <a:gd name="T2" fmla="*/ 442 w 781"/>
              <a:gd name="T3" fmla="*/ 188 h 826"/>
              <a:gd name="T4" fmla="*/ 781 w 781"/>
              <a:gd name="T5" fmla="*/ 143 h 826"/>
              <a:gd name="T6" fmla="*/ 566 w 781"/>
              <a:gd name="T7" fmla="*/ 453 h 826"/>
              <a:gd name="T8" fmla="*/ 625 w 781"/>
              <a:gd name="T9" fmla="*/ 826 h 826"/>
              <a:gd name="T10" fmla="*/ 339 w 781"/>
              <a:gd name="T11" fmla="*/ 639 h 826"/>
              <a:gd name="T12" fmla="*/ 0 w 781"/>
              <a:gd name="T13" fmla="*/ 684 h 826"/>
              <a:gd name="T14" fmla="*/ 215 w 781"/>
              <a:gd name="T15" fmla="*/ 373 h 826"/>
              <a:gd name="T16" fmla="*/ 155 w 781"/>
              <a:gd name="T17" fmla="*/ 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1" h="826">
                <a:moveTo>
                  <a:pt x="155" y="0"/>
                </a:moveTo>
                <a:cubicBezTo>
                  <a:pt x="223" y="92"/>
                  <a:pt x="322" y="161"/>
                  <a:pt x="442" y="188"/>
                </a:cubicBezTo>
                <a:cubicBezTo>
                  <a:pt x="561" y="215"/>
                  <a:pt x="681" y="196"/>
                  <a:pt x="781" y="143"/>
                </a:cubicBezTo>
                <a:cubicBezTo>
                  <a:pt x="676" y="212"/>
                  <a:pt x="596" y="321"/>
                  <a:pt x="566" y="453"/>
                </a:cubicBezTo>
                <a:cubicBezTo>
                  <a:pt x="536" y="586"/>
                  <a:pt x="561" y="718"/>
                  <a:pt x="625" y="826"/>
                </a:cubicBezTo>
                <a:cubicBezTo>
                  <a:pt x="558" y="735"/>
                  <a:pt x="458" y="666"/>
                  <a:pt x="339" y="639"/>
                </a:cubicBezTo>
                <a:cubicBezTo>
                  <a:pt x="219" y="612"/>
                  <a:pt x="100" y="630"/>
                  <a:pt x="0" y="684"/>
                </a:cubicBezTo>
                <a:cubicBezTo>
                  <a:pt x="105" y="614"/>
                  <a:pt x="184" y="506"/>
                  <a:pt x="215" y="373"/>
                </a:cubicBezTo>
                <a:cubicBezTo>
                  <a:pt x="245" y="241"/>
                  <a:pt x="220" y="108"/>
                  <a:pt x="1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77F78E-6A99-44FC-BF00-47C0546D4EFD}"/>
              </a:ext>
            </a:extLst>
          </p:cNvPr>
          <p:cNvGrpSpPr/>
          <p:nvPr/>
        </p:nvGrpSpPr>
        <p:grpSpPr>
          <a:xfrm>
            <a:off x="7626974" y="2542942"/>
            <a:ext cx="1506865" cy="1512892"/>
            <a:chOff x="7626974" y="2033645"/>
            <a:chExt cx="1506865" cy="1512892"/>
          </a:xfrm>
        </p:grpSpPr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F9510D1D-2AB7-4F9A-BCDD-5B1A3A5E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6974" y="2033645"/>
              <a:ext cx="1506865" cy="1512892"/>
            </a:xfrm>
            <a:custGeom>
              <a:avLst/>
              <a:gdLst>
                <a:gd name="T0" fmla="*/ 431 w 1081"/>
                <a:gd name="T1" fmla="*/ 1022 h 1082"/>
                <a:gd name="T2" fmla="*/ 61 w 1081"/>
                <a:gd name="T3" fmla="*/ 432 h 1082"/>
                <a:gd name="T4" fmla="*/ 650 w 1081"/>
                <a:gd name="T5" fmla="*/ 61 h 1082"/>
                <a:gd name="T6" fmla="*/ 1020 w 1081"/>
                <a:gd name="T7" fmla="*/ 651 h 1082"/>
                <a:gd name="T8" fmla="*/ 431 w 1081"/>
                <a:gd name="T9" fmla="*/ 102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82">
                  <a:moveTo>
                    <a:pt x="431" y="1022"/>
                  </a:moveTo>
                  <a:cubicBezTo>
                    <a:pt x="166" y="961"/>
                    <a:pt x="0" y="697"/>
                    <a:pt x="61" y="432"/>
                  </a:cubicBezTo>
                  <a:cubicBezTo>
                    <a:pt x="121" y="167"/>
                    <a:pt x="385" y="0"/>
                    <a:pt x="650" y="61"/>
                  </a:cubicBezTo>
                  <a:cubicBezTo>
                    <a:pt x="915" y="121"/>
                    <a:pt x="1081" y="385"/>
                    <a:pt x="1020" y="651"/>
                  </a:cubicBezTo>
                  <a:cubicBezTo>
                    <a:pt x="960" y="916"/>
                    <a:pt x="696" y="1082"/>
                    <a:pt x="431" y="102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6184E285-E109-4510-BA7A-62C078920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67410" y="2174643"/>
              <a:ext cx="1225994" cy="1230897"/>
            </a:xfrm>
            <a:custGeom>
              <a:avLst/>
              <a:gdLst>
                <a:gd name="T0" fmla="*/ 431 w 1081"/>
                <a:gd name="T1" fmla="*/ 1022 h 1082"/>
                <a:gd name="T2" fmla="*/ 61 w 1081"/>
                <a:gd name="T3" fmla="*/ 432 h 1082"/>
                <a:gd name="T4" fmla="*/ 650 w 1081"/>
                <a:gd name="T5" fmla="*/ 61 h 1082"/>
                <a:gd name="T6" fmla="*/ 1020 w 1081"/>
                <a:gd name="T7" fmla="*/ 651 h 1082"/>
                <a:gd name="T8" fmla="*/ 431 w 1081"/>
                <a:gd name="T9" fmla="*/ 1022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82">
                  <a:moveTo>
                    <a:pt x="431" y="1022"/>
                  </a:moveTo>
                  <a:cubicBezTo>
                    <a:pt x="166" y="961"/>
                    <a:pt x="0" y="697"/>
                    <a:pt x="61" y="432"/>
                  </a:cubicBezTo>
                  <a:cubicBezTo>
                    <a:pt x="121" y="167"/>
                    <a:pt x="385" y="0"/>
                    <a:pt x="650" y="61"/>
                  </a:cubicBezTo>
                  <a:cubicBezTo>
                    <a:pt x="915" y="121"/>
                    <a:pt x="1081" y="385"/>
                    <a:pt x="1020" y="651"/>
                  </a:cubicBezTo>
                  <a:cubicBezTo>
                    <a:pt x="960" y="916"/>
                    <a:pt x="696" y="1082"/>
                    <a:pt x="431" y="102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73" name="Freeform 38">
            <a:extLst>
              <a:ext uri="{FF2B5EF4-FFF2-40B4-BE49-F238E27FC236}">
                <a16:creationId xmlns:a16="http://schemas.microsoft.com/office/drawing/2014/main" id="{970CC15F-FE12-4D7A-9516-48A366FC109D}"/>
              </a:ext>
            </a:extLst>
          </p:cNvPr>
          <p:cNvSpPr>
            <a:spLocks/>
          </p:cNvSpPr>
          <p:nvPr/>
        </p:nvSpPr>
        <p:spPr bwMode="auto">
          <a:xfrm>
            <a:off x="7090533" y="1843759"/>
            <a:ext cx="1313985" cy="1326039"/>
          </a:xfrm>
          <a:custGeom>
            <a:avLst/>
            <a:gdLst>
              <a:gd name="T0" fmla="*/ 0 w 939"/>
              <a:gd name="T1" fmla="*/ 400 h 948"/>
              <a:gd name="T2" fmla="*/ 326 w 939"/>
              <a:gd name="T3" fmla="*/ 293 h 948"/>
              <a:gd name="T4" fmla="*/ 502 w 939"/>
              <a:gd name="T5" fmla="*/ 0 h 948"/>
              <a:gd name="T6" fmla="*/ 611 w 939"/>
              <a:gd name="T7" fmla="*/ 361 h 948"/>
              <a:gd name="T8" fmla="*/ 939 w 939"/>
              <a:gd name="T9" fmla="*/ 548 h 948"/>
              <a:gd name="T10" fmla="*/ 614 w 939"/>
              <a:gd name="T11" fmla="*/ 654 h 948"/>
              <a:gd name="T12" fmla="*/ 438 w 939"/>
              <a:gd name="T13" fmla="*/ 948 h 948"/>
              <a:gd name="T14" fmla="*/ 329 w 939"/>
              <a:gd name="T15" fmla="*/ 586 h 948"/>
              <a:gd name="T16" fmla="*/ 0 w 939"/>
              <a:gd name="T17" fmla="*/ 40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9" h="948">
                <a:moveTo>
                  <a:pt x="0" y="400"/>
                </a:moveTo>
                <a:cubicBezTo>
                  <a:pt x="114" y="404"/>
                  <a:pt x="230" y="369"/>
                  <a:pt x="326" y="293"/>
                </a:cubicBezTo>
                <a:cubicBezTo>
                  <a:pt x="422" y="216"/>
                  <a:pt x="481" y="111"/>
                  <a:pt x="502" y="0"/>
                </a:cubicBezTo>
                <a:cubicBezTo>
                  <a:pt x="491" y="125"/>
                  <a:pt x="526" y="255"/>
                  <a:pt x="611" y="361"/>
                </a:cubicBezTo>
                <a:cubicBezTo>
                  <a:pt x="696" y="468"/>
                  <a:pt x="814" y="531"/>
                  <a:pt x="939" y="548"/>
                </a:cubicBezTo>
                <a:cubicBezTo>
                  <a:pt x="826" y="543"/>
                  <a:pt x="710" y="578"/>
                  <a:pt x="614" y="654"/>
                </a:cubicBezTo>
                <a:cubicBezTo>
                  <a:pt x="518" y="731"/>
                  <a:pt x="459" y="836"/>
                  <a:pt x="438" y="948"/>
                </a:cubicBezTo>
                <a:cubicBezTo>
                  <a:pt x="449" y="822"/>
                  <a:pt x="414" y="692"/>
                  <a:pt x="329" y="586"/>
                </a:cubicBezTo>
                <a:cubicBezTo>
                  <a:pt x="244" y="480"/>
                  <a:pt x="125" y="417"/>
                  <a:pt x="0" y="4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97C783-2F1F-42F5-A7EA-9177205530BE}"/>
              </a:ext>
            </a:extLst>
          </p:cNvPr>
          <p:cNvGrpSpPr/>
          <p:nvPr/>
        </p:nvGrpSpPr>
        <p:grpSpPr>
          <a:xfrm>
            <a:off x="6343127" y="939641"/>
            <a:ext cx="1549059" cy="1549057"/>
            <a:chOff x="6343127" y="430344"/>
            <a:chExt cx="1549059" cy="1549057"/>
          </a:xfrm>
        </p:grpSpPr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99A4959B-4570-44B1-83A2-6AA95431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127" y="430344"/>
              <a:ext cx="1549059" cy="1549057"/>
            </a:xfrm>
            <a:custGeom>
              <a:avLst/>
              <a:gdLst>
                <a:gd name="T0" fmla="*/ 862 w 1109"/>
                <a:gd name="T1" fmla="*/ 940 h 1109"/>
                <a:gd name="T2" fmla="*/ 170 w 1109"/>
                <a:gd name="T3" fmla="*/ 861 h 1109"/>
                <a:gd name="T4" fmla="*/ 247 w 1109"/>
                <a:gd name="T5" fmla="*/ 169 h 1109"/>
                <a:gd name="T6" fmla="*/ 939 w 1109"/>
                <a:gd name="T7" fmla="*/ 248 h 1109"/>
                <a:gd name="T8" fmla="*/ 862 w 1109"/>
                <a:gd name="T9" fmla="*/ 94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1109">
                  <a:moveTo>
                    <a:pt x="862" y="940"/>
                  </a:moveTo>
                  <a:cubicBezTo>
                    <a:pt x="649" y="1109"/>
                    <a:pt x="339" y="1074"/>
                    <a:pt x="170" y="861"/>
                  </a:cubicBezTo>
                  <a:cubicBezTo>
                    <a:pt x="0" y="649"/>
                    <a:pt x="34" y="339"/>
                    <a:pt x="247" y="169"/>
                  </a:cubicBezTo>
                  <a:cubicBezTo>
                    <a:pt x="459" y="0"/>
                    <a:pt x="769" y="35"/>
                    <a:pt x="939" y="248"/>
                  </a:cubicBezTo>
                  <a:cubicBezTo>
                    <a:pt x="1109" y="460"/>
                    <a:pt x="1074" y="770"/>
                    <a:pt x="862" y="9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A8FF9606-6476-468A-AB5B-EB91CF4637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87496" y="574713"/>
              <a:ext cx="1260324" cy="1260320"/>
            </a:xfrm>
            <a:custGeom>
              <a:avLst/>
              <a:gdLst>
                <a:gd name="T0" fmla="*/ 862 w 1109"/>
                <a:gd name="T1" fmla="*/ 940 h 1109"/>
                <a:gd name="T2" fmla="*/ 170 w 1109"/>
                <a:gd name="T3" fmla="*/ 861 h 1109"/>
                <a:gd name="T4" fmla="*/ 247 w 1109"/>
                <a:gd name="T5" fmla="*/ 169 h 1109"/>
                <a:gd name="T6" fmla="*/ 939 w 1109"/>
                <a:gd name="T7" fmla="*/ 248 h 1109"/>
                <a:gd name="T8" fmla="*/ 862 w 1109"/>
                <a:gd name="T9" fmla="*/ 94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1109">
                  <a:moveTo>
                    <a:pt x="862" y="940"/>
                  </a:moveTo>
                  <a:cubicBezTo>
                    <a:pt x="649" y="1109"/>
                    <a:pt x="339" y="1074"/>
                    <a:pt x="170" y="861"/>
                  </a:cubicBezTo>
                  <a:cubicBezTo>
                    <a:pt x="0" y="649"/>
                    <a:pt x="34" y="339"/>
                    <a:pt x="247" y="169"/>
                  </a:cubicBezTo>
                  <a:cubicBezTo>
                    <a:pt x="459" y="0"/>
                    <a:pt x="769" y="35"/>
                    <a:pt x="939" y="248"/>
                  </a:cubicBezTo>
                  <a:cubicBezTo>
                    <a:pt x="1109" y="460"/>
                    <a:pt x="1074" y="770"/>
                    <a:pt x="862" y="9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A31CD87-5A91-4316-99F9-733DAE4FF3DC}"/>
              </a:ext>
            </a:extLst>
          </p:cNvPr>
          <p:cNvSpPr txBox="1"/>
          <p:nvPr/>
        </p:nvSpPr>
        <p:spPr>
          <a:xfrm>
            <a:off x="8121526" y="1529503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COLUMN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F6A92C-25F4-4570-96DC-3D291707448D}"/>
              </a:ext>
            </a:extLst>
          </p:cNvPr>
          <p:cNvSpPr txBox="1"/>
          <p:nvPr/>
        </p:nvSpPr>
        <p:spPr>
          <a:xfrm>
            <a:off x="1929703" y="1529503"/>
            <a:ext cx="217563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BEAM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EF6186-12A1-5AC3-FD68-8BF7714CFB16}"/>
              </a:ext>
            </a:extLst>
          </p:cNvPr>
          <p:cNvSpPr/>
          <p:nvPr/>
        </p:nvSpPr>
        <p:spPr>
          <a:xfrm>
            <a:off x="0" y="-32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DESIGN COMPONENTS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97BDD-0DFF-C9C4-C230-5F7692B29F54}"/>
              </a:ext>
            </a:extLst>
          </p:cNvPr>
          <p:cNvSpPr txBox="1"/>
          <p:nvPr/>
        </p:nvSpPr>
        <p:spPr>
          <a:xfrm>
            <a:off x="4652259" y="3575389"/>
            <a:ext cx="299998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8599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COMPONENTS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85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82DF3-A363-FB78-3B87-312E784CAE98}"/>
              </a:ext>
            </a:extLst>
          </p:cNvPr>
          <p:cNvSpPr txBox="1"/>
          <p:nvPr/>
        </p:nvSpPr>
        <p:spPr>
          <a:xfrm>
            <a:off x="4871459" y="1322281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FAD7D-C0D4-96A0-5980-3D79A480E6AD}"/>
              </a:ext>
            </a:extLst>
          </p:cNvPr>
          <p:cNvSpPr txBox="1"/>
          <p:nvPr/>
        </p:nvSpPr>
        <p:spPr>
          <a:xfrm>
            <a:off x="6905848" y="1340943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7C1D2-0BF5-ABBA-AF50-31C285655C3F}"/>
              </a:ext>
            </a:extLst>
          </p:cNvPr>
          <p:cNvSpPr txBox="1"/>
          <p:nvPr/>
        </p:nvSpPr>
        <p:spPr>
          <a:xfrm>
            <a:off x="8156395" y="2930376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4CF41-E587-E7C2-015E-0486A8FC1C46}"/>
              </a:ext>
            </a:extLst>
          </p:cNvPr>
          <p:cNvSpPr txBox="1"/>
          <p:nvPr/>
        </p:nvSpPr>
        <p:spPr>
          <a:xfrm>
            <a:off x="7695592" y="4911057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60383-AEEC-F8CC-6F90-8E26FE174EF0}"/>
              </a:ext>
            </a:extLst>
          </p:cNvPr>
          <p:cNvSpPr txBox="1"/>
          <p:nvPr/>
        </p:nvSpPr>
        <p:spPr>
          <a:xfrm>
            <a:off x="5838839" y="5766913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9EE1F-3530-65AA-878D-8FC8717228E5}"/>
              </a:ext>
            </a:extLst>
          </p:cNvPr>
          <p:cNvSpPr txBox="1"/>
          <p:nvPr/>
        </p:nvSpPr>
        <p:spPr>
          <a:xfrm>
            <a:off x="4040321" y="4878193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0DF6B-12BF-5545-D955-45BF2CD556E7}"/>
              </a:ext>
            </a:extLst>
          </p:cNvPr>
          <p:cNvSpPr txBox="1"/>
          <p:nvPr/>
        </p:nvSpPr>
        <p:spPr>
          <a:xfrm>
            <a:off x="3602558" y="2936406"/>
            <a:ext cx="53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7578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9EDD-DF07-48D1-66F7-CCCC62B3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10496A-5C81-E3C0-5A64-78E1C3DE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3"/>
            <a:ext cx="12192000" cy="970385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SIZE OF COMPONENTS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C28FE9CB-34A6-01FA-1C11-8EE62DF7B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C2FE32-1C03-5BEB-D6DD-6FA341DE4D20}"/>
              </a:ext>
            </a:extLst>
          </p:cNvPr>
          <p:cNvSpPr/>
          <p:nvPr/>
        </p:nvSpPr>
        <p:spPr>
          <a:xfrm flipH="1">
            <a:off x="3157775" y="2022998"/>
            <a:ext cx="1055676" cy="671700"/>
          </a:xfrm>
          <a:custGeom>
            <a:avLst/>
            <a:gdLst>
              <a:gd name="connsiteX0" fmla="*/ 0 w 1087120"/>
              <a:gd name="connsiteY0" fmla="*/ 802640 h 802640"/>
              <a:gd name="connsiteX1" fmla="*/ 508000 w 1087120"/>
              <a:gd name="connsiteY1" fmla="*/ 0 h 802640"/>
              <a:gd name="connsiteX2" fmla="*/ 1087120 w 1087120"/>
              <a:gd name="connsiteY2" fmla="*/ 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120" h="802640">
                <a:moveTo>
                  <a:pt x="0" y="802640"/>
                </a:moveTo>
                <a:lnTo>
                  <a:pt x="508000" y="0"/>
                </a:lnTo>
                <a:lnTo>
                  <a:pt x="108712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F4FE55-168B-EFF4-0274-88D73E3B24A4}"/>
              </a:ext>
            </a:extLst>
          </p:cNvPr>
          <p:cNvSpPr/>
          <p:nvPr/>
        </p:nvSpPr>
        <p:spPr>
          <a:xfrm flipH="1">
            <a:off x="949286" y="1748621"/>
            <a:ext cx="2635080" cy="56896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Thickness =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A21623E-9DA7-EE59-1BD1-2D0E4F8591A5}"/>
              </a:ext>
            </a:extLst>
          </p:cNvPr>
          <p:cNvSpPr/>
          <p:nvPr/>
        </p:nvSpPr>
        <p:spPr>
          <a:xfrm>
            <a:off x="7812911" y="2022998"/>
            <a:ext cx="1055676" cy="671700"/>
          </a:xfrm>
          <a:custGeom>
            <a:avLst/>
            <a:gdLst>
              <a:gd name="connsiteX0" fmla="*/ 0 w 1087120"/>
              <a:gd name="connsiteY0" fmla="*/ 802640 h 802640"/>
              <a:gd name="connsiteX1" fmla="*/ 508000 w 1087120"/>
              <a:gd name="connsiteY1" fmla="*/ 0 h 802640"/>
              <a:gd name="connsiteX2" fmla="*/ 1087120 w 1087120"/>
              <a:gd name="connsiteY2" fmla="*/ 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120" h="802640">
                <a:moveTo>
                  <a:pt x="0" y="802640"/>
                </a:moveTo>
                <a:lnTo>
                  <a:pt x="508000" y="0"/>
                </a:lnTo>
                <a:lnTo>
                  <a:pt x="108712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AB173-028B-2B7E-A2A3-E236C7FC437C}"/>
              </a:ext>
            </a:extLst>
          </p:cNvPr>
          <p:cNvSpPr/>
          <p:nvPr/>
        </p:nvSpPr>
        <p:spPr>
          <a:xfrm>
            <a:off x="8449609" y="1738518"/>
            <a:ext cx="2635080" cy="56896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Size =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Mongolian Baiti" panose="03000500000000000000" pitchFamily="66" charset="0"/>
              </a:rPr>
              <a:t>15”x24”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Mongolian Baiti" panose="03000500000000000000" pitchFamily="66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A24DCE-53BC-4E4A-6CC5-5FA4E883937D}"/>
              </a:ext>
            </a:extLst>
          </p:cNvPr>
          <p:cNvSpPr/>
          <p:nvPr/>
        </p:nvSpPr>
        <p:spPr>
          <a:xfrm rot="10800000" flipH="1">
            <a:off x="7812911" y="4824899"/>
            <a:ext cx="1055676" cy="671700"/>
          </a:xfrm>
          <a:custGeom>
            <a:avLst/>
            <a:gdLst>
              <a:gd name="connsiteX0" fmla="*/ 0 w 1087120"/>
              <a:gd name="connsiteY0" fmla="*/ 802640 h 802640"/>
              <a:gd name="connsiteX1" fmla="*/ 508000 w 1087120"/>
              <a:gd name="connsiteY1" fmla="*/ 0 h 802640"/>
              <a:gd name="connsiteX2" fmla="*/ 1087120 w 1087120"/>
              <a:gd name="connsiteY2" fmla="*/ 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120" h="802640">
                <a:moveTo>
                  <a:pt x="0" y="802640"/>
                </a:moveTo>
                <a:lnTo>
                  <a:pt x="508000" y="0"/>
                </a:lnTo>
                <a:lnTo>
                  <a:pt x="108712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772AA5-B54E-EA05-D9AC-44190F903E4D}"/>
              </a:ext>
            </a:extLst>
          </p:cNvPr>
          <p:cNvSpPr/>
          <p:nvPr/>
        </p:nvSpPr>
        <p:spPr>
          <a:xfrm flipH="1">
            <a:off x="8438923" y="5207792"/>
            <a:ext cx="2800723" cy="67170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golian Baiti" panose="03000500000000000000" pitchFamily="66" charset="0"/>
              </a:rPr>
              <a:t>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 =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Mongolian Baiti" panose="03000500000000000000" pitchFamily="66" charset="0"/>
              </a:rPr>
              <a:t>18”x24”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  C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golian Baiti" panose="03000500000000000000" pitchFamily="66" charset="0"/>
              </a:rPr>
              <a:t>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 =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Mongolian Baiti" panose="03000500000000000000" pitchFamily="66" charset="0"/>
              </a:rPr>
              <a:t>20”x30”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457C6C9-72B8-6DE7-9FC1-44F33960DB26}"/>
              </a:ext>
            </a:extLst>
          </p:cNvPr>
          <p:cNvSpPr/>
          <p:nvPr/>
        </p:nvSpPr>
        <p:spPr>
          <a:xfrm rot="10800000">
            <a:off x="3157775" y="4824899"/>
            <a:ext cx="1055676" cy="671700"/>
          </a:xfrm>
          <a:custGeom>
            <a:avLst/>
            <a:gdLst>
              <a:gd name="connsiteX0" fmla="*/ 0 w 1087120"/>
              <a:gd name="connsiteY0" fmla="*/ 802640 h 802640"/>
              <a:gd name="connsiteX1" fmla="*/ 508000 w 1087120"/>
              <a:gd name="connsiteY1" fmla="*/ 0 h 802640"/>
              <a:gd name="connsiteX2" fmla="*/ 1087120 w 1087120"/>
              <a:gd name="connsiteY2" fmla="*/ 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7120" h="802640">
                <a:moveTo>
                  <a:pt x="0" y="802640"/>
                </a:moveTo>
                <a:lnTo>
                  <a:pt x="508000" y="0"/>
                </a:lnTo>
                <a:lnTo>
                  <a:pt x="108712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970362-736E-64D6-E3D7-9B5912A49206}"/>
              </a:ext>
            </a:extLst>
          </p:cNvPr>
          <p:cNvSpPr/>
          <p:nvPr/>
        </p:nvSpPr>
        <p:spPr>
          <a:xfrm>
            <a:off x="907458" y="5212120"/>
            <a:ext cx="2635080" cy="56896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 w="60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Thickness = </a:t>
            </a:r>
            <a:r>
              <a:rPr lang="en-GB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ongolian Baiti" panose="03000500000000000000" pitchFamily="66" charset="0"/>
              </a:rPr>
              <a:t>41’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Mongolian Baiti" panose="03000500000000000000" pitchFamily="66" charset="0"/>
              </a:rPr>
              <a:t>’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Mongolian Baiti" panose="03000500000000000000" pitchFamily="66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EBBA3D-9173-681E-4948-9BC2743E7FD4}"/>
              </a:ext>
            </a:extLst>
          </p:cNvPr>
          <p:cNvGrpSpPr/>
          <p:nvPr/>
        </p:nvGrpSpPr>
        <p:grpSpPr>
          <a:xfrm>
            <a:off x="3794471" y="1562476"/>
            <a:ext cx="4308774" cy="4173078"/>
            <a:chOff x="4074160" y="1894163"/>
            <a:chExt cx="4043680" cy="4045090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D0E66A3-1A12-45EA-F655-31681A15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010" y="3917409"/>
              <a:ext cx="2527830" cy="2021841"/>
            </a:xfrm>
            <a:custGeom>
              <a:avLst/>
              <a:gdLst>
                <a:gd name="T0" fmla="*/ 530 w 2641"/>
                <a:gd name="T1" fmla="*/ 2112 h 2112"/>
                <a:gd name="T2" fmla="*/ 2641 w 2641"/>
                <a:gd name="T3" fmla="*/ 0 h 2112"/>
                <a:gd name="T4" fmla="*/ 2641 w 2641"/>
                <a:gd name="T5" fmla="*/ 0 h 2112"/>
                <a:gd name="T6" fmla="*/ 2114 w 2641"/>
                <a:gd name="T7" fmla="*/ 528 h 2112"/>
                <a:gd name="T8" fmla="*/ 1587 w 2641"/>
                <a:gd name="T9" fmla="*/ 2 h 2112"/>
                <a:gd name="T10" fmla="*/ 1504 w 2641"/>
                <a:gd name="T11" fmla="*/ 411 h 2112"/>
                <a:gd name="T12" fmla="*/ 1277 w 2641"/>
                <a:gd name="T13" fmla="*/ 748 h 2112"/>
                <a:gd name="T14" fmla="*/ 941 w 2641"/>
                <a:gd name="T15" fmla="*/ 974 h 2112"/>
                <a:gd name="T16" fmla="*/ 530 w 2641"/>
                <a:gd name="T17" fmla="*/ 1057 h 2112"/>
                <a:gd name="T18" fmla="*/ 0 w 2641"/>
                <a:gd name="T19" fmla="*/ 1585 h 2112"/>
                <a:gd name="T20" fmla="*/ 530 w 2641"/>
                <a:gd name="T21" fmla="*/ 2112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1" h="2112">
                  <a:moveTo>
                    <a:pt x="530" y="2112"/>
                  </a:moveTo>
                  <a:cubicBezTo>
                    <a:pt x="1694" y="2111"/>
                    <a:pt x="2641" y="1165"/>
                    <a:pt x="2641" y="0"/>
                  </a:cubicBezTo>
                  <a:cubicBezTo>
                    <a:pt x="2641" y="0"/>
                    <a:pt x="2641" y="0"/>
                    <a:pt x="2641" y="0"/>
                  </a:cubicBezTo>
                  <a:cubicBezTo>
                    <a:pt x="2640" y="292"/>
                    <a:pt x="2404" y="528"/>
                    <a:pt x="2114" y="528"/>
                  </a:cubicBezTo>
                  <a:cubicBezTo>
                    <a:pt x="1824" y="528"/>
                    <a:pt x="1589" y="293"/>
                    <a:pt x="1587" y="2"/>
                  </a:cubicBezTo>
                  <a:cubicBezTo>
                    <a:pt x="1586" y="144"/>
                    <a:pt x="1558" y="282"/>
                    <a:pt x="1504" y="411"/>
                  </a:cubicBezTo>
                  <a:cubicBezTo>
                    <a:pt x="1450" y="537"/>
                    <a:pt x="1374" y="650"/>
                    <a:pt x="1277" y="748"/>
                  </a:cubicBezTo>
                  <a:cubicBezTo>
                    <a:pt x="1180" y="845"/>
                    <a:pt x="1067" y="921"/>
                    <a:pt x="941" y="974"/>
                  </a:cubicBezTo>
                  <a:cubicBezTo>
                    <a:pt x="811" y="1029"/>
                    <a:pt x="672" y="1057"/>
                    <a:pt x="530" y="1057"/>
                  </a:cubicBezTo>
                  <a:cubicBezTo>
                    <a:pt x="237" y="1058"/>
                    <a:pt x="0" y="1294"/>
                    <a:pt x="0" y="1585"/>
                  </a:cubicBezTo>
                  <a:cubicBezTo>
                    <a:pt x="0" y="1876"/>
                    <a:pt x="237" y="2112"/>
                    <a:pt x="530" y="211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ED6E0F9-282F-3EDD-6B04-77E5D08A2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408" y="1894163"/>
              <a:ext cx="2020432" cy="2528532"/>
            </a:xfrm>
            <a:custGeom>
              <a:avLst/>
              <a:gdLst>
                <a:gd name="T0" fmla="*/ 2111 w 2111"/>
                <a:gd name="T1" fmla="*/ 2112 h 2642"/>
                <a:gd name="T2" fmla="*/ 0 w 2111"/>
                <a:gd name="T3" fmla="*/ 0 h 2642"/>
                <a:gd name="T4" fmla="*/ 0 w 2111"/>
                <a:gd name="T5" fmla="*/ 1 h 2642"/>
                <a:gd name="T6" fmla="*/ 528 w 2111"/>
                <a:gd name="T7" fmla="*/ 528 h 2642"/>
                <a:gd name="T8" fmla="*/ 1 w 2111"/>
                <a:gd name="T9" fmla="*/ 1055 h 2642"/>
                <a:gd name="T10" fmla="*/ 411 w 2111"/>
                <a:gd name="T11" fmla="*/ 1138 h 2642"/>
                <a:gd name="T12" fmla="*/ 747 w 2111"/>
                <a:gd name="T13" fmla="*/ 1365 h 2642"/>
                <a:gd name="T14" fmla="*/ 974 w 2111"/>
                <a:gd name="T15" fmla="*/ 1701 h 2642"/>
                <a:gd name="T16" fmla="*/ 1057 w 2111"/>
                <a:gd name="T17" fmla="*/ 2112 h 2642"/>
                <a:gd name="T18" fmla="*/ 1584 w 2111"/>
                <a:gd name="T19" fmla="*/ 2642 h 2642"/>
                <a:gd name="T20" fmla="*/ 2111 w 2111"/>
                <a:gd name="T21" fmla="*/ 2112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1" h="2642">
                  <a:moveTo>
                    <a:pt x="2111" y="2112"/>
                  </a:moveTo>
                  <a:cubicBezTo>
                    <a:pt x="2111" y="948"/>
                    <a:pt x="1164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1" y="2"/>
                    <a:pt x="528" y="238"/>
                    <a:pt x="528" y="528"/>
                  </a:cubicBezTo>
                  <a:cubicBezTo>
                    <a:pt x="528" y="818"/>
                    <a:pt x="292" y="1053"/>
                    <a:pt x="1" y="1055"/>
                  </a:cubicBezTo>
                  <a:cubicBezTo>
                    <a:pt x="143" y="1056"/>
                    <a:pt x="281" y="1084"/>
                    <a:pt x="411" y="1138"/>
                  </a:cubicBezTo>
                  <a:cubicBezTo>
                    <a:pt x="537" y="1192"/>
                    <a:pt x="650" y="1268"/>
                    <a:pt x="747" y="1365"/>
                  </a:cubicBezTo>
                  <a:cubicBezTo>
                    <a:pt x="844" y="1462"/>
                    <a:pt x="920" y="1575"/>
                    <a:pt x="974" y="1701"/>
                  </a:cubicBezTo>
                  <a:cubicBezTo>
                    <a:pt x="1028" y="1831"/>
                    <a:pt x="1056" y="1970"/>
                    <a:pt x="1057" y="2112"/>
                  </a:cubicBezTo>
                  <a:cubicBezTo>
                    <a:pt x="1057" y="2405"/>
                    <a:pt x="1293" y="2642"/>
                    <a:pt x="1584" y="2642"/>
                  </a:cubicBezTo>
                  <a:cubicBezTo>
                    <a:pt x="1875" y="2642"/>
                    <a:pt x="2111" y="2405"/>
                    <a:pt x="2111" y="2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235BDDB-953D-8C24-5476-702781CBD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160" y="1894867"/>
              <a:ext cx="2528532" cy="2021134"/>
            </a:xfrm>
            <a:custGeom>
              <a:avLst/>
              <a:gdLst>
                <a:gd name="T0" fmla="*/ 2111 w 2642"/>
                <a:gd name="T1" fmla="*/ 0 h 2111"/>
                <a:gd name="T2" fmla="*/ 0 w 2642"/>
                <a:gd name="T3" fmla="*/ 2111 h 2111"/>
                <a:gd name="T4" fmla="*/ 0 w 2642"/>
                <a:gd name="T5" fmla="*/ 2111 h 2111"/>
                <a:gd name="T6" fmla="*/ 527 w 2642"/>
                <a:gd name="T7" fmla="*/ 1583 h 2111"/>
                <a:gd name="T8" fmla="*/ 1055 w 2642"/>
                <a:gd name="T9" fmla="*/ 2110 h 2111"/>
                <a:gd name="T10" fmla="*/ 1138 w 2642"/>
                <a:gd name="T11" fmla="*/ 1700 h 2111"/>
                <a:gd name="T12" fmla="*/ 1364 w 2642"/>
                <a:gd name="T13" fmla="*/ 1364 h 2111"/>
                <a:gd name="T14" fmla="*/ 1701 w 2642"/>
                <a:gd name="T15" fmla="*/ 1137 h 2111"/>
                <a:gd name="T16" fmla="*/ 2111 w 2642"/>
                <a:gd name="T17" fmla="*/ 1054 h 2111"/>
                <a:gd name="T18" fmla="*/ 2642 w 2642"/>
                <a:gd name="T19" fmla="*/ 527 h 2111"/>
                <a:gd name="T20" fmla="*/ 2111 w 2642"/>
                <a:gd name="T21" fmla="*/ 0 h 2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2" h="2111">
                  <a:moveTo>
                    <a:pt x="2111" y="0"/>
                  </a:moveTo>
                  <a:cubicBezTo>
                    <a:pt x="947" y="0"/>
                    <a:pt x="0" y="947"/>
                    <a:pt x="0" y="2111"/>
                  </a:cubicBezTo>
                  <a:cubicBezTo>
                    <a:pt x="0" y="2111"/>
                    <a:pt x="0" y="2111"/>
                    <a:pt x="0" y="2111"/>
                  </a:cubicBezTo>
                  <a:cubicBezTo>
                    <a:pt x="1" y="1819"/>
                    <a:pt x="237" y="1583"/>
                    <a:pt x="527" y="1583"/>
                  </a:cubicBezTo>
                  <a:cubicBezTo>
                    <a:pt x="817" y="1583"/>
                    <a:pt x="1052" y="1819"/>
                    <a:pt x="1055" y="2110"/>
                  </a:cubicBezTo>
                  <a:cubicBezTo>
                    <a:pt x="1055" y="1968"/>
                    <a:pt x="1083" y="1830"/>
                    <a:pt x="1138" y="1700"/>
                  </a:cubicBezTo>
                  <a:cubicBezTo>
                    <a:pt x="1191" y="1574"/>
                    <a:pt x="1267" y="1461"/>
                    <a:pt x="1364" y="1364"/>
                  </a:cubicBezTo>
                  <a:cubicBezTo>
                    <a:pt x="1461" y="1267"/>
                    <a:pt x="1575" y="1191"/>
                    <a:pt x="1701" y="1137"/>
                  </a:cubicBezTo>
                  <a:cubicBezTo>
                    <a:pt x="1831" y="1082"/>
                    <a:pt x="1969" y="1054"/>
                    <a:pt x="2111" y="1054"/>
                  </a:cubicBezTo>
                  <a:cubicBezTo>
                    <a:pt x="2404" y="1054"/>
                    <a:pt x="2642" y="818"/>
                    <a:pt x="2642" y="527"/>
                  </a:cubicBezTo>
                  <a:cubicBezTo>
                    <a:pt x="2642" y="236"/>
                    <a:pt x="2404" y="0"/>
                    <a:pt x="211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2779C2D-8C4A-ACDE-3171-2DF8E7EF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160" y="3410014"/>
              <a:ext cx="2020432" cy="2529239"/>
            </a:xfrm>
            <a:custGeom>
              <a:avLst/>
              <a:gdLst>
                <a:gd name="T0" fmla="*/ 0 w 2111"/>
                <a:gd name="T1" fmla="*/ 530 h 2642"/>
                <a:gd name="T2" fmla="*/ 2111 w 2111"/>
                <a:gd name="T3" fmla="*/ 2642 h 2642"/>
                <a:gd name="T4" fmla="*/ 2111 w 2111"/>
                <a:gd name="T5" fmla="*/ 2642 h 2642"/>
                <a:gd name="T6" fmla="*/ 1584 w 2111"/>
                <a:gd name="T7" fmla="*/ 2115 h 2642"/>
                <a:gd name="T8" fmla="*/ 2110 w 2111"/>
                <a:gd name="T9" fmla="*/ 1587 h 2642"/>
                <a:gd name="T10" fmla="*/ 1701 w 2111"/>
                <a:gd name="T11" fmla="*/ 1504 h 2642"/>
                <a:gd name="T12" fmla="*/ 1364 w 2111"/>
                <a:gd name="T13" fmla="*/ 1278 h 2642"/>
                <a:gd name="T14" fmla="*/ 1138 w 2111"/>
                <a:gd name="T15" fmla="*/ 941 h 2642"/>
                <a:gd name="T16" fmla="*/ 1055 w 2111"/>
                <a:gd name="T17" fmla="*/ 530 h 2642"/>
                <a:gd name="T18" fmla="*/ 527 w 2111"/>
                <a:gd name="T19" fmla="*/ 0 h 2642"/>
                <a:gd name="T20" fmla="*/ 0 w 2111"/>
                <a:gd name="T21" fmla="*/ 530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1" h="2642">
                  <a:moveTo>
                    <a:pt x="0" y="530"/>
                  </a:moveTo>
                  <a:cubicBezTo>
                    <a:pt x="0" y="1695"/>
                    <a:pt x="947" y="2642"/>
                    <a:pt x="2111" y="2642"/>
                  </a:cubicBezTo>
                  <a:cubicBezTo>
                    <a:pt x="2111" y="2642"/>
                    <a:pt x="2111" y="2642"/>
                    <a:pt x="2111" y="2642"/>
                  </a:cubicBezTo>
                  <a:cubicBezTo>
                    <a:pt x="1820" y="2640"/>
                    <a:pt x="1584" y="2405"/>
                    <a:pt x="1584" y="2115"/>
                  </a:cubicBezTo>
                  <a:cubicBezTo>
                    <a:pt x="1584" y="1825"/>
                    <a:pt x="1819" y="1590"/>
                    <a:pt x="2110" y="1587"/>
                  </a:cubicBezTo>
                  <a:cubicBezTo>
                    <a:pt x="1968" y="1587"/>
                    <a:pt x="1830" y="1559"/>
                    <a:pt x="1701" y="1504"/>
                  </a:cubicBezTo>
                  <a:cubicBezTo>
                    <a:pt x="1575" y="1451"/>
                    <a:pt x="1461" y="1375"/>
                    <a:pt x="1364" y="1278"/>
                  </a:cubicBezTo>
                  <a:cubicBezTo>
                    <a:pt x="1267" y="1181"/>
                    <a:pt x="1191" y="1067"/>
                    <a:pt x="1138" y="941"/>
                  </a:cubicBezTo>
                  <a:cubicBezTo>
                    <a:pt x="1083" y="811"/>
                    <a:pt x="1055" y="673"/>
                    <a:pt x="1055" y="530"/>
                  </a:cubicBezTo>
                  <a:cubicBezTo>
                    <a:pt x="1054" y="238"/>
                    <a:pt x="818" y="0"/>
                    <a:pt x="527" y="0"/>
                  </a:cubicBezTo>
                  <a:cubicBezTo>
                    <a:pt x="236" y="0"/>
                    <a:pt x="0" y="238"/>
                    <a:pt x="0" y="53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4AC6D3-5A89-FD31-20EE-1630B00B6EF7}"/>
              </a:ext>
            </a:extLst>
          </p:cNvPr>
          <p:cNvSpPr txBox="1"/>
          <p:nvPr/>
        </p:nvSpPr>
        <p:spPr>
          <a:xfrm>
            <a:off x="4423556" y="2308426"/>
            <a:ext cx="1180438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Slab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CF1F5-B269-F21D-103A-A41783C7B3C9}"/>
              </a:ext>
            </a:extLst>
          </p:cNvPr>
          <p:cNvSpPr txBox="1"/>
          <p:nvPr/>
        </p:nvSpPr>
        <p:spPr>
          <a:xfrm>
            <a:off x="5854048" y="4826305"/>
            <a:ext cx="1525980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Column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73BF39-8607-69BF-FD85-13B6BCC6941C}"/>
              </a:ext>
            </a:extLst>
          </p:cNvPr>
          <p:cNvSpPr txBox="1"/>
          <p:nvPr/>
        </p:nvSpPr>
        <p:spPr>
          <a:xfrm>
            <a:off x="6590293" y="2727908"/>
            <a:ext cx="1542635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Beam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3EA59F-E9B6-BA6A-03F1-B0C780D1B3DD}"/>
              </a:ext>
            </a:extLst>
          </p:cNvPr>
          <p:cNvSpPr txBox="1"/>
          <p:nvPr/>
        </p:nvSpPr>
        <p:spPr>
          <a:xfrm>
            <a:off x="3869416" y="4329534"/>
            <a:ext cx="1542635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latin typeface="Georgia" panose="02040502050405020303" pitchFamily="18" charset="0"/>
                <a:cs typeface="Mongolian Baiti" panose="03000500000000000000" pitchFamily="66" charset="0"/>
              </a:rPr>
              <a:t>Mat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902B6C-E165-DCD5-3BC8-32F068AAD697}"/>
              </a:ext>
            </a:extLst>
          </p:cNvPr>
          <p:cNvGrpSpPr/>
          <p:nvPr/>
        </p:nvGrpSpPr>
        <p:grpSpPr>
          <a:xfrm>
            <a:off x="4972036" y="2702490"/>
            <a:ext cx="1937771" cy="1876912"/>
            <a:chOff x="6345237" y="4948239"/>
            <a:chExt cx="1027113" cy="1028700"/>
          </a:xfrm>
          <a:effectLst>
            <a:outerShdw blurRad="431800" dist="292100" dir="30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Oval 56">
              <a:extLst>
                <a:ext uri="{FF2B5EF4-FFF2-40B4-BE49-F238E27FC236}">
                  <a16:creationId xmlns:a16="http://schemas.microsoft.com/office/drawing/2014/main" id="{BDC3324F-A243-6DEB-FBAA-20E1AF97C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7" y="4948239"/>
              <a:ext cx="1027113" cy="1028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7" name="Oval 57">
              <a:extLst>
                <a:ext uri="{FF2B5EF4-FFF2-40B4-BE49-F238E27FC236}">
                  <a16:creationId xmlns:a16="http://schemas.microsoft.com/office/drawing/2014/main" id="{216619BA-0CBD-1A63-844C-43D838A96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293" y="5002356"/>
              <a:ext cx="919004" cy="9204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37E7E3-A879-FF1B-C13C-BCE8DA112449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BBE239-F357-6FEC-6764-75DEDE8BE26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E243E0-1C50-3BF4-3EAA-34D9EE8F4706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5B880-8C0B-8C70-30B2-73AB9761CDDA}"/>
                </a:ext>
              </a:extLst>
            </p:cNvPr>
            <p:cNvSpPr txBox="1"/>
            <p:nvPr/>
          </p:nvSpPr>
          <p:spPr>
            <a:xfrm>
              <a:off x="11461688" y="6498997"/>
              <a:ext cx="379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89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4">
            <a:extLst>
              <a:ext uri="{FF2B5EF4-FFF2-40B4-BE49-F238E27FC236}">
                <a16:creationId xmlns:a16="http://schemas.microsoft.com/office/drawing/2014/main" id="{38FCFB8D-2D11-0E54-33CD-FC5775DF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964" y="3687701"/>
            <a:ext cx="26082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Most of the buildings are old and fragile</a:t>
            </a:r>
            <a:endParaRPr lang="en-US" altLang="en-US" sz="2000" b="1" dirty="0"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1775C53A-98C3-E1FF-B51B-A4750D312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093" y="4899725"/>
            <a:ext cx="2674938" cy="0"/>
          </a:xfrm>
          <a:prstGeom prst="line">
            <a:avLst/>
          </a:prstGeom>
          <a:noFill/>
          <a:ln w="30163">
            <a:solidFill>
              <a:srgbClr val="3D3D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0" name="Picture Placeholder 29" descr="A picture containing outdoor, window, plant, door&#10;&#10;Description automatically generated">
            <a:extLst>
              <a:ext uri="{FF2B5EF4-FFF2-40B4-BE49-F238E27FC236}">
                <a16:creationId xmlns:a16="http://schemas.microsoft.com/office/drawing/2014/main" id="{E4502D89-7F91-6509-2907-34B8FBFBD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9106267" y="1884786"/>
            <a:ext cx="1906886" cy="3956051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2" name="Graphic 11" descr="Projector with solid fill">
            <a:extLst>
              <a:ext uri="{FF2B5EF4-FFF2-40B4-BE49-F238E27FC236}">
                <a16:creationId xmlns:a16="http://schemas.microsoft.com/office/drawing/2014/main" id="{4DAD8CDD-B8C4-5B05-0C5C-FD466A0D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7901" y="2889343"/>
            <a:ext cx="914400" cy="914400"/>
          </a:xfrm>
          <a:prstGeom prst="rect">
            <a:avLst/>
          </a:prstGeom>
        </p:spPr>
      </p:pic>
      <p:sp>
        <p:nvSpPr>
          <p:cNvPr id="14" name="Line 16">
            <a:extLst>
              <a:ext uri="{FF2B5EF4-FFF2-40B4-BE49-F238E27FC236}">
                <a16:creationId xmlns:a16="http://schemas.microsoft.com/office/drawing/2014/main" id="{4C7B1C62-DAA2-CE45-F6E0-849E79907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5073" y="2821209"/>
            <a:ext cx="2674938" cy="0"/>
          </a:xfrm>
          <a:prstGeom prst="line">
            <a:avLst/>
          </a:prstGeom>
          <a:noFill/>
          <a:ln w="30163">
            <a:solidFill>
              <a:srgbClr val="3D3D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8FB685FA-8CED-9E29-D762-8317D3CD6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737" y="5812761"/>
            <a:ext cx="260827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Buildings are closely placed</a:t>
            </a:r>
            <a:endParaRPr lang="en-US" altLang="en-US" sz="2000" dirty="0">
              <a:latin typeface="Georgia" panose="02040502050405020303" pitchFamily="18" charset="0"/>
            </a:endParaRPr>
          </a:p>
        </p:txBody>
      </p:sp>
      <p:pic>
        <p:nvPicPr>
          <p:cNvPr id="33" name="Graphic 32" descr="Projector with solid fill">
            <a:extLst>
              <a:ext uri="{FF2B5EF4-FFF2-40B4-BE49-F238E27FC236}">
                <a16:creationId xmlns:a16="http://schemas.microsoft.com/office/drawing/2014/main" id="{0ABC1A42-4229-F899-B547-B1F52441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674" y="5028600"/>
            <a:ext cx="914400" cy="914400"/>
          </a:xfrm>
          <a:prstGeom prst="rect">
            <a:avLst/>
          </a:prstGeom>
        </p:spPr>
      </p:pic>
      <p:pic>
        <p:nvPicPr>
          <p:cNvPr id="34" name="Picture Placeholder 10" descr="A picture containing outdoor, building, plant, window&#10;&#10;Description automatically generated">
            <a:extLst>
              <a:ext uri="{FF2B5EF4-FFF2-40B4-BE49-F238E27FC236}">
                <a16:creationId xmlns:a16="http://schemas.microsoft.com/office/drawing/2014/main" id="{A9E894F1-FF96-3A6C-7E8B-8AE6857C03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41895"/>
            <a:ext cx="3966027" cy="2016105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5" name="Picture Placeholder 47">
            <a:extLst>
              <a:ext uri="{FF2B5EF4-FFF2-40B4-BE49-F238E27FC236}">
                <a16:creationId xmlns:a16="http://schemas.microsoft.com/office/drawing/2014/main" id="{B74F0DD5-7A75-751A-40E8-9A97A9807A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9509" y="4899725"/>
            <a:ext cx="3936233" cy="195752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CFDF45-E661-D81B-0AE9-C82A75755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4" y="2909368"/>
            <a:ext cx="3956647" cy="18520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BB6F1A-0AD4-06DF-AD4D-DB87080CB40E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CURRENT SCENARIO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95C0EB4C-67D7-1C14-60AC-8DCC0B517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75" y="1791535"/>
            <a:ext cx="260827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No dedicated parking facility</a:t>
            </a:r>
            <a:endParaRPr lang="en-US" altLang="en-US" sz="2000" b="1" dirty="0"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Placeholder 33" descr="A picture containing outdoor, text, land vehicle, vehicle&#10;&#10;Description automatically generated">
            <a:extLst>
              <a:ext uri="{FF2B5EF4-FFF2-40B4-BE49-F238E27FC236}">
                <a16:creationId xmlns:a16="http://schemas.microsoft.com/office/drawing/2014/main" id="{B8AE7327-7280-CEDB-A479-2ED32189EBD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4"/>
          <a:stretch/>
        </p:blipFill>
        <p:spPr>
          <a:xfrm rot="5400000">
            <a:off x="9179545" y="-44806"/>
            <a:ext cx="1775979" cy="395605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21" name="Graphic 20" descr="Projector with solid fill">
            <a:extLst>
              <a:ext uri="{FF2B5EF4-FFF2-40B4-BE49-F238E27FC236}">
                <a16:creationId xmlns:a16="http://schemas.microsoft.com/office/drawing/2014/main" id="{789367AB-C250-F371-BD1A-6A68CC315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5342" y="992495"/>
            <a:ext cx="914400" cy="914400"/>
          </a:xfrm>
          <a:prstGeom prst="rect">
            <a:avLst/>
          </a:prstGeom>
        </p:spPr>
      </p:pic>
      <p:pic>
        <p:nvPicPr>
          <p:cNvPr id="23" name="Picture Placeholder 16" descr="A picture containing outdoor, building, tree, street&#10;&#10;Description automatically generated">
            <a:extLst>
              <a:ext uri="{FF2B5EF4-FFF2-40B4-BE49-F238E27FC236}">
                <a16:creationId xmlns:a16="http://schemas.microsoft.com/office/drawing/2014/main" id="{72FEEEC2-8807-64B9-52C9-8F96C74BD4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 rot="5400000">
            <a:off x="1091161" y="-35489"/>
            <a:ext cx="1783699" cy="3945133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8270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BEAM DESIGN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CA59CA-5B10-C17F-8C18-1D4282E3AA77}"/>
              </a:ext>
            </a:extLst>
          </p:cNvPr>
          <p:cNvGrpSpPr/>
          <p:nvPr/>
        </p:nvGrpSpPr>
        <p:grpSpPr>
          <a:xfrm>
            <a:off x="3306466" y="2867200"/>
            <a:ext cx="261698" cy="355576"/>
            <a:chOff x="3355104" y="3032570"/>
            <a:chExt cx="261698" cy="355576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98026EE-A4BE-3FDA-F01D-FB758445280F}"/>
                </a:ext>
              </a:extLst>
            </p:cNvPr>
            <p:cNvSpPr/>
            <p:nvPr/>
          </p:nvSpPr>
          <p:spPr>
            <a:xfrm rot="16200000" flipH="1">
              <a:off x="3308165" y="3079509"/>
              <a:ext cx="355575" cy="26169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484DCA8-D05B-6DFF-1C30-94198739F4DF}"/>
                </a:ext>
              </a:extLst>
            </p:cNvPr>
            <p:cNvSpPr/>
            <p:nvPr/>
          </p:nvSpPr>
          <p:spPr>
            <a:xfrm rot="16200000" flipH="1">
              <a:off x="3308165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81C384-3AF1-66B5-CD40-83C749F67DD4}"/>
              </a:ext>
            </a:extLst>
          </p:cNvPr>
          <p:cNvGrpSpPr/>
          <p:nvPr/>
        </p:nvGrpSpPr>
        <p:grpSpPr>
          <a:xfrm>
            <a:off x="459363" y="2867200"/>
            <a:ext cx="261698" cy="355576"/>
            <a:chOff x="508001" y="3009420"/>
            <a:chExt cx="261698" cy="355576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1CAC3A41-BA13-C3ED-F66D-FB2764697484}"/>
                </a:ext>
              </a:extLst>
            </p:cNvPr>
            <p:cNvSpPr/>
            <p:nvPr/>
          </p:nvSpPr>
          <p:spPr>
            <a:xfrm rot="16200000" flipH="1">
              <a:off x="461062" y="3056359"/>
              <a:ext cx="355575" cy="26169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0EEFBC20-5E80-89D3-9712-E40DD040CE9B}"/>
                </a:ext>
              </a:extLst>
            </p:cNvPr>
            <p:cNvSpPr/>
            <p:nvPr/>
          </p:nvSpPr>
          <p:spPr>
            <a:xfrm rot="16200000" flipH="1">
              <a:off x="461062" y="305636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A0838F-81FF-5EC0-ACA5-A30189D78961}"/>
              </a:ext>
            </a:extLst>
          </p:cNvPr>
          <p:cNvGrpSpPr/>
          <p:nvPr/>
        </p:nvGrpSpPr>
        <p:grpSpPr>
          <a:xfrm>
            <a:off x="744129" y="1349166"/>
            <a:ext cx="837288" cy="4753276"/>
            <a:chOff x="563734" y="1549569"/>
            <a:chExt cx="807866" cy="49256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4852E4-66BB-A712-0358-B5A409C98DF6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3696851-2C5E-A7B1-1158-EBE9AC2BC2BE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B2211E-CAEC-AE4F-8833-78450F86F44C}"/>
              </a:ext>
            </a:extLst>
          </p:cNvPr>
          <p:cNvGrpSpPr/>
          <p:nvPr/>
        </p:nvGrpSpPr>
        <p:grpSpPr>
          <a:xfrm>
            <a:off x="459363" y="1813905"/>
            <a:ext cx="2616508" cy="1053294"/>
            <a:chOff x="508001" y="1956125"/>
            <a:chExt cx="2616508" cy="1053294"/>
          </a:xfrm>
          <a:solidFill>
            <a:schemeClr val="accent5">
              <a:lumMod val="50000"/>
            </a:schemeClr>
          </a:solidFill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02B14D83-E34C-4FBF-E389-4F5300E75972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ABB7AD-D1B5-1035-698B-FB46A17ED27E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3EA3BE9-C9DF-8DC4-1215-611894397838}"/>
              </a:ext>
            </a:extLst>
          </p:cNvPr>
          <p:cNvSpPr/>
          <p:nvPr/>
        </p:nvSpPr>
        <p:spPr>
          <a:xfrm flipH="1">
            <a:off x="816364" y="3101520"/>
            <a:ext cx="2611656" cy="19156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Longitudinal Reinforcement Calculation: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Main Bar Calculation at Middle, Left Corner, Right Corner from ETABS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Temperature and Shrinkage Reinforcement Calculation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77DB3-ED6A-73BE-F8F2-7C39A57D93F3}"/>
              </a:ext>
            </a:extLst>
          </p:cNvPr>
          <p:cNvSpPr/>
          <p:nvPr/>
        </p:nvSpPr>
        <p:spPr>
          <a:xfrm flipH="1">
            <a:off x="595701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A76B49-755D-6F0F-C9E8-F635A2A11DB1}"/>
              </a:ext>
            </a:extLst>
          </p:cNvPr>
          <p:cNvGrpSpPr/>
          <p:nvPr/>
        </p:nvGrpSpPr>
        <p:grpSpPr>
          <a:xfrm>
            <a:off x="3568165" y="1383450"/>
            <a:ext cx="837288" cy="4753276"/>
            <a:chOff x="563734" y="1549569"/>
            <a:chExt cx="807866" cy="492565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F2920C-56D2-6DD8-D3F8-538C410DCB9F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264D3B-BBCD-4C0D-1B7B-A613C4CB519D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6D982F-7204-E937-D9EF-E8F48934DB6A}"/>
              </a:ext>
            </a:extLst>
          </p:cNvPr>
          <p:cNvGrpSpPr/>
          <p:nvPr/>
        </p:nvGrpSpPr>
        <p:grpSpPr>
          <a:xfrm>
            <a:off x="3306466" y="1813905"/>
            <a:ext cx="2616508" cy="1053294"/>
            <a:chOff x="508001" y="1956125"/>
            <a:chExt cx="2616508" cy="1053294"/>
          </a:xfrm>
          <a:solidFill>
            <a:schemeClr val="accent6"/>
          </a:solidFill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F0CE4D6E-CE40-4300-E664-BFBD0B57E7C0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E27D5B-014D-A44C-D74E-36A7324416D2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A65C4AC-1EE2-0074-A479-2892B0E723D7}"/>
              </a:ext>
            </a:extLst>
          </p:cNvPr>
          <p:cNvSpPr/>
          <p:nvPr/>
        </p:nvSpPr>
        <p:spPr>
          <a:xfrm flipH="1">
            <a:off x="3442804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190AAB-F37C-DFE7-2098-ECE57FCC8926}"/>
              </a:ext>
            </a:extLst>
          </p:cNvPr>
          <p:cNvSpPr/>
          <p:nvPr/>
        </p:nvSpPr>
        <p:spPr>
          <a:xfrm flipH="1">
            <a:off x="3782945" y="3080315"/>
            <a:ext cx="2611656" cy="20182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Transverse Reinforcement Calculation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Shear Reinforcement Value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from ETABS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Provided Tie Bar Spacing  According to IMRF	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045AC156-DD97-F901-D122-E68A4EAD37D6}"/>
              </a:ext>
            </a:extLst>
          </p:cNvPr>
          <p:cNvSpPr>
            <a:spLocks noEditPoints="1"/>
          </p:cNvSpPr>
          <p:nvPr/>
        </p:nvSpPr>
        <p:spPr bwMode="auto">
          <a:xfrm>
            <a:off x="5016681" y="2062823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9" name="Freeform 22">
            <a:extLst>
              <a:ext uri="{FF2B5EF4-FFF2-40B4-BE49-F238E27FC236}">
                <a16:creationId xmlns:a16="http://schemas.microsoft.com/office/drawing/2014/main" id="{849CFAAC-17FC-0620-FBA5-DB27AF8723FF}"/>
              </a:ext>
            </a:extLst>
          </p:cNvPr>
          <p:cNvSpPr>
            <a:spLocks noEditPoints="1"/>
          </p:cNvSpPr>
          <p:nvPr/>
        </p:nvSpPr>
        <p:spPr bwMode="auto">
          <a:xfrm>
            <a:off x="2186094" y="2039062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5C1B82-56C4-2593-AC3E-803E5B51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147" y="1381560"/>
            <a:ext cx="4553220" cy="4753276"/>
          </a:xfrm>
          <a:prstGeom prst="rect">
            <a:avLst/>
          </a:prstGeom>
        </p:spPr>
      </p:pic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43EF49D-D6F4-D847-2365-8217319E19B6}"/>
              </a:ext>
            </a:extLst>
          </p:cNvPr>
          <p:cNvCxnSpPr>
            <a:cxnSpLocks/>
          </p:cNvCxnSpPr>
          <p:nvPr/>
        </p:nvCxnSpPr>
        <p:spPr>
          <a:xfrm>
            <a:off x="5614807" y="4592426"/>
            <a:ext cx="1989148" cy="608871"/>
          </a:xfrm>
          <a:prstGeom prst="curvedConnector3">
            <a:avLst>
              <a:gd name="adj1" fmla="val 50000"/>
            </a:avLst>
          </a:prstGeom>
          <a:ln w="44450" cap="rnd">
            <a:solidFill>
              <a:srgbClr val="92D050"/>
            </a:solidFill>
            <a:beve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5C48D7-DBB8-5B55-64EE-3A3D7F05B8D0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725C78-847E-2EC7-8600-59AAECAA2D02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82DC29-1FB4-D14C-ACA8-8A4B1AC88A98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1F5CC1-4339-0F82-F06C-D92C2257B555}"/>
                </a:ext>
              </a:extLst>
            </p:cNvPr>
            <p:cNvSpPr txBox="1"/>
            <p:nvPr/>
          </p:nvSpPr>
          <p:spPr>
            <a:xfrm>
              <a:off x="11497902" y="6498997"/>
              <a:ext cx="3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706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BEAM DESIGN</a:t>
            </a:r>
          </a:p>
        </p:txBody>
      </p:sp>
      <p:pic>
        <p:nvPicPr>
          <p:cNvPr id="8" name="Picture 7" descr="A diagram of a beam&#10;&#10;Description automatically generated">
            <a:extLst>
              <a:ext uri="{FF2B5EF4-FFF2-40B4-BE49-F238E27FC236}">
                <a16:creationId xmlns:a16="http://schemas.microsoft.com/office/drawing/2014/main" id="{F75E3A03-5223-F0F8-4DA4-F48FF193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98" y="1582855"/>
            <a:ext cx="7025100" cy="425203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0D0132F-37AA-3F46-7DA1-3D7092B4B713}"/>
              </a:ext>
            </a:extLst>
          </p:cNvPr>
          <p:cNvGrpSpPr/>
          <p:nvPr/>
        </p:nvGrpSpPr>
        <p:grpSpPr>
          <a:xfrm>
            <a:off x="176414" y="1245849"/>
            <a:ext cx="4904872" cy="3441807"/>
            <a:chOff x="151467" y="1653840"/>
            <a:chExt cx="4904872" cy="3441807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8D942D3-5841-D694-00EB-5476151C4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7" t="11532" r="4562"/>
            <a:stretch/>
          </p:blipFill>
          <p:spPr>
            <a:xfrm>
              <a:off x="151467" y="1653840"/>
              <a:ext cx="4303789" cy="3441807"/>
            </a:xfrm>
            <a:prstGeom prst="rect">
              <a:avLst/>
            </a:prstGeom>
          </p:spPr>
        </p:pic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F28C4497-5ABF-930E-B43A-C58E0D1B8F1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44593" y="2709923"/>
              <a:ext cx="3711746" cy="1670359"/>
            </a:xfrm>
            <a:prstGeom prst="curvedConnector3">
              <a:avLst>
                <a:gd name="adj1" fmla="val 50000"/>
              </a:avLst>
            </a:prstGeom>
            <a:ln w="44450" cap="rnd">
              <a:solidFill>
                <a:schemeClr val="accent3"/>
              </a:solidFill>
              <a:beve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CC7E0E-19D4-27B3-0EB1-59ADBC940E64}"/>
                </a:ext>
              </a:extLst>
            </p:cNvPr>
            <p:cNvSpPr/>
            <p:nvPr/>
          </p:nvSpPr>
          <p:spPr>
            <a:xfrm>
              <a:off x="1068598" y="1990846"/>
              <a:ext cx="275995" cy="1438154"/>
            </a:xfrm>
            <a:prstGeom prst="rect">
              <a:avLst/>
            </a:pr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1EC1D9-5A61-DF6D-EC27-CC8ED3265413}"/>
              </a:ext>
            </a:extLst>
          </p:cNvPr>
          <p:cNvSpPr txBox="1"/>
          <p:nvPr/>
        </p:nvSpPr>
        <p:spPr>
          <a:xfrm>
            <a:off x="436715" y="4902115"/>
            <a:ext cx="5936093" cy="209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Beam Size  –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15’’ x 24’’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Floor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ETABS :</a:t>
            </a:r>
          </a:p>
          <a:p>
            <a:pPr marL="914400" marR="0" lvl="0" indent="-28257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Stiffness Modifier 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0.35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0.0001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C58F34-3775-4809-710E-253D80F99100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34B057-C77D-5AD2-AB19-F661F122F65D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2261A-6FF8-B8F4-E2FE-602FDC044884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CCF896-5A91-61F5-8D25-D038392DC5DD}"/>
                </a:ext>
              </a:extLst>
            </p:cNvPr>
            <p:cNvSpPr txBox="1"/>
            <p:nvPr/>
          </p:nvSpPr>
          <p:spPr>
            <a:xfrm>
              <a:off x="11497902" y="6498997"/>
              <a:ext cx="3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1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COLUMN DESIGN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FA63C54-F7EC-51E1-F9AE-7F48AF619A6D}"/>
              </a:ext>
            </a:extLst>
          </p:cNvPr>
          <p:cNvGrpSpPr/>
          <p:nvPr/>
        </p:nvGrpSpPr>
        <p:grpSpPr>
          <a:xfrm>
            <a:off x="9000672" y="2867200"/>
            <a:ext cx="261698" cy="355576"/>
            <a:chOff x="9049310" y="3032570"/>
            <a:chExt cx="261698" cy="355576"/>
          </a:xfrm>
        </p:grpSpPr>
        <p:sp>
          <p:nvSpPr>
            <p:cNvPr id="272" name="Right Triangle 271">
              <a:extLst>
                <a:ext uri="{FF2B5EF4-FFF2-40B4-BE49-F238E27FC236}">
                  <a16:creationId xmlns:a16="http://schemas.microsoft.com/office/drawing/2014/main" id="{1C08F7E2-8271-2BD8-FBD3-84D565A0BB50}"/>
                </a:ext>
              </a:extLst>
            </p:cNvPr>
            <p:cNvSpPr/>
            <p:nvPr/>
          </p:nvSpPr>
          <p:spPr>
            <a:xfrm rot="16200000" flipH="1">
              <a:off x="9002371" y="3079509"/>
              <a:ext cx="355575" cy="26169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73" name="Right Triangle 272">
              <a:extLst>
                <a:ext uri="{FF2B5EF4-FFF2-40B4-BE49-F238E27FC236}">
                  <a16:creationId xmlns:a16="http://schemas.microsoft.com/office/drawing/2014/main" id="{7ED1B7DB-BB1C-54FC-9745-2935FEBE8398}"/>
                </a:ext>
              </a:extLst>
            </p:cNvPr>
            <p:cNvSpPr/>
            <p:nvPr/>
          </p:nvSpPr>
          <p:spPr>
            <a:xfrm rot="16200000" flipH="1">
              <a:off x="9002371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7B22E09-A62F-09C3-26F4-AE2B20E8BCF4}"/>
              </a:ext>
            </a:extLst>
          </p:cNvPr>
          <p:cNvGrpSpPr/>
          <p:nvPr/>
        </p:nvGrpSpPr>
        <p:grpSpPr>
          <a:xfrm>
            <a:off x="6153569" y="2867200"/>
            <a:ext cx="261698" cy="355576"/>
            <a:chOff x="6202207" y="3032570"/>
            <a:chExt cx="261698" cy="355576"/>
          </a:xfrm>
        </p:grpSpPr>
        <p:sp>
          <p:nvSpPr>
            <p:cNvPr id="275" name="Right Triangle 274">
              <a:extLst>
                <a:ext uri="{FF2B5EF4-FFF2-40B4-BE49-F238E27FC236}">
                  <a16:creationId xmlns:a16="http://schemas.microsoft.com/office/drawing/2014/main" id="{522F9820-4298-56C2-5FAF-1B9BBB19D8F9}"/>
                </a:ext>
              </a:extLst>
            </p:cNvPr>
            <p:cNvSpPr/>
            <p:nvPr/>
          </p:nvSpPr>
          <p:spPr>
            <a:xfrm rot="16200000" flipH="1">
              <a:off x="6155268" y="3079509"/>
              <a:ext cx="355575" cy="26169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76" name="Right Triangle 275">
              <a:extLst>
                <a:ext uri="{FF2B5EF4-FFF2-40B4-BE49-F238E27FC236}">
                  <a16:creationId xmlns:a16="http://schemas.microsoft.com/office/drawing/2014/main" id="{967AF40C-90F9-C683-C7A3-35DF202F9E1A}"/>
                </a:ext>
              </a:extLst>
            </p:cNvPr>
            <p:cNvSpPr/>
            <p:nvPr/>
          </p:nvSpPr>
          <p:spPr>
            <a:xfrm rot="16200000" flipH="1">
              <a:off x="6155268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09F5892-B5E2-35BD-FA14-C8ADA10C7458}"/>
              </a:ext>
            </a:extLst>
          </p:cNvPr>
          <p:cNvGrpSpPr/>
          <p:nvPr/>
        </p:nvGrpSpPr>
        <p:grpSpPr>
          <a:xfrm>
            <a:off x="3306466" y="2867200"/>
            <a:ext cx="261698" cy="355576"/>
            <a:chOff x="3355104" y="3032570"/>
            <a:chExt cx="261698" cy="355576"/>
          </a:xfrm>
        </p:grpSpPr>
        <p:sp>
          <p:nvSpPr>
            <p:cNvPr id="278" name="Right Triangle 277">
              <a:extLst>
                <a:ext uri="{FF2B5EF4-FFF2-40B4-BE49-F238E27FC236}">
                  <a16:creationId xmlns:a16="http://schemas.microsoft.com/office/drawing/2014/main" id="{773C0A93-90B1-AFC6-0193-F1288610FF7A}"/>
                </a:ext>
              </a:extLst>
            </p:cNvPr>
            <p:cNvSpPr/>
            <p:nvPr/>
          </p:nvSpPr>
          <p:spPr>
            <a:xfrm rot="16200000" flipH="1">
              <a:off x="3308165" y="3079509"/>
              <a:ext cx="355575" cy="26169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79" name="Right Triangle 278">
              <a:extLst>
                <a:ext uri="{FF2B5EF4-FFF2-40B4-BE49-F238E27FC236}">
                  <a16:creationId xmlns:a16="http://schemas.microsoft.com/office/drawing/2014/main" id="{7E15ED87-6815-C4B6-ED60-02D0C70CFD15}"/>
                </a:ext>
              </a:extLst>
            </p:cNvPr>
            <p:cNvSpPr/>
            <p:nvPr/>
          </p:nvSpPr>
          <p:spPr>
            <a:xfrm rot="16200000" flipH="1">
              <a:off x="3308165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94B61DE-AB9D-0813-380B-08D690BA0E4A}"/>
              </a:ext>
            </a:extLst>
          </p:cNvPr>
          <p:cNvGrpSpPr/>
          <p:nvPr/>
        </p:nvGrpSpPr>
        <p:grpSpPr>
          <a:xfrm>
            <a:off x="459363" y="2867200"/>
            <a:ext cx="261698" cy="355576"/>
            <a:chOff x="508001" y="3009420"/>
            <a:chExt cx="261698" cy="355576"/>
          </a:xfrm>
        </p:grpSpPr>
        <p:sp>
          <p:nvSpPr>
            <p:cNvPr id="281" name="Right Triangle 280">
              <a:extLst>
                <a:ext uri="{FF2B5EF4-FFF2-40B4-BE49-F238E27FC236}">
                  <a16:creationId xmlns:a16="http://schemas.microsoft.com/office/drawing/2014/main" id="{77423A1C-8DC4-1657-E5CA-14A574397702}"/>
                </a:ext>
              </a:extLst>
            </p:cNvPr>
            <p:cNvSpPr/>
            <p:nvPr/>
          </p:nvSpPr>
          <p:spPr>
            <a:xfrm rot="16200000" flipH="1">
              <a:off x="461062" y="3056359"/>
              <a:ext cx="355575" cy="26169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82" name="Right Triangle 281">
              <a:extLst>
                <a:ext uri="{FF2B5EF4-FFF2-40B4-BE49-F238E27FC236}">
                  <a16:creationId xmlns:a16="http://schemas.microsoft.com/office/drawing/2014/main" id="{91C1F238-D9AD-05E8-2583-782DC9E50D07}"/>
                </a:ext>
              </a:extLst>
            </p:cNvPr>
            <p:cNvSpPr/>
            <p:nvPr/>
          </p:nvSpPr>
          <p:spPr>
            <a:xfrm rot="16200000" flipH="1">
              <a:off x="461062" y="305636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6013B9D-EBD1-A9E3-632D-75D6E985DF68}"/>
              </a:ext>
            </a:extLst>
          </p:cNvPr>
          <p:cNvGrpSpPr/>
          <p:nvPr/>
        </p:nvGrpSpPr>
        <p:grpSpPr>
          <a:xfrm>
            <a:off x="741729" y="1383449"/>
            <a:ext cx="837288" cy="4753276"/>
            <a:chOff x="563734" y="1549569"/>
            <a:chExt cx="807866" cy="4925658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B5DD01F-6A62-3F0E-3702-A85643F9303B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5C151CF-51C7-477B-BE32-DB1D02432220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ABB45F7-FC23-1435-8210-1034B66F1106}"/>
              </a:ext>
            </a:extLst>
          </p:cNvPr>
          <p:cNvGrpSpPr/>
          <p:nvPr/>
        </p:nvGrpSpPr>
        <p:grpSpPr>
          <a:xfrm>
            <a:off x="459363" y="1813905"/>
            <a:ext cx="2616508" cy="1053294"/>
            <a:chOff x="508001" y="1956125"/>
            <a:chExt cx="2616508" cy="1053294"/>
          </a:xfrm>
          <a:solidFill>
            <a:schemeClr val="accent5">
              <a:lumMod val="50000"/>
            </a:schemeClr>
          </a:solidFill>
        </p:grpSpPr>
        <p:sp>
          <p:nvSpPr>
            <p:cNvPr id="287" name="Rectangle: Top Corners Rounded 286">
              <a:extLst>
                <a:ext uri="{FF2B5EF4-FFF2-40B4-BE49-F238E27FC236}">
                  <a16:creationId xmlns:a16="http://schemas.microsoft.com/office/drawing/2014/main" id="{A077ED16-C16B-1AD4-4569-F0F1FAEF2E7E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3F4C9566-CC5E-047E-DC4E-FC8FEBCA78FA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494291AE-9679-A1A7-686C-0292FB2ED53E}"/>
              </a:ext>
            </a:extLst>
          </p:cNvPr>
          <p:cNvSpPr/>
          <p:nvPr/>
        </p:nvSpPr>
        <p:spPr>
          <a:xfrm flipH="1">
            <a:off x="831148" y="3320403"/>
            <a:ext cx="2611656" cy="195053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Longitudinal Reinforcement: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Minimum Steel for Temperature and Shrinkage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Required Steel from ETABS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Compared and Provided Necessary Rebar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BB158F4-AF3C-F80C-9A42-7E801D62C43C}"/>
              </a:ext>
            </a:extLst>
          </p:cNvPr>
          <p:cNvSpPr/>
          <p:nvPr/>
        </p:nvSpPr>
        <p:spPr>
          <a:xfrm flipH="1">
            <a:off x="595701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5AFC2AE-C0E7-979B-5CD5-64BB244A0EBF}"/>
              </a:ext>
            </a:extLst>
          </p:cNvPr>
          <p:cNvGrpSpPr/>
          <p:nvPr/>
        </p:nvGrpSpPr>
        <p:grpSpPr>
          <a:xfrm>
            <a:off x="3568165" y="1383450"/>
            <a:ext cx="837288" cy="4753276"/>
            <a:chOff x="563734" y="1549569"/>
            <a:chExt cx="807866" cy="4925658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BB84E99-D5ED-1214-9A97-BC8D0726523E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F3C71E52-F437-548B-345A-F4F4A6684CD3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F572E708-5723-1E9F-E850-A3711BE498E0}"/>
              </a:ext>
            </a:extLst>
          </p:cNvPr>
          <p:cNvGrpSpPr/>
          <p:nvPr/>
        </p:nvGrpSpPr>
        <p:grpSpPr>
          <a:xfrm>
            <a:off x="3306466" y="1813905"/>
            <a:ext cx="2616508" cy="1053294"/>
            <a:chOff x="508001" y="1956125"/>
            <a:chExt cx="2616508" cy="1053294"/>
          </a:xfrm>
          <a:solidFill>
            <a:schemeClr val="accent6"/>
          </a:solidFill>
        </p:grpSpPr>
        <p:sp>
          <p:nvSpPr>
            <p:cNvPr id="295" name="Rectangle: Top Corners Rounded 294">
              <a:extLst>
                <a:ext uri="{FF2B5EF4-FFF2-40B4-BE49-F238E27FC236}">
                  <a16:creationId xmlns:a16="http://schemas.microsoft.com/office/drawing/2014/main" id="{7A5E5371-266F-885C-E20C-630A2AB5D5C1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5B4E6E5-F511-4D62-CEEE-406EE466CF6B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BD455BF8-63AF-AA0F-ACDE-D762998D8683}"/>
              </a:ext>
            </a:extLst>
          </p:cNvPr>
          <p:cNvSpPr/>
          <p:nvPr/>
        </p:nvSpPr>
        <p:spPr>
          <a:xfrm flipH="1">
            <a:off x="3442804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24B8347-04B0-813C-6A76-117F8EC83051}"/>
              </a:ext>
            </a:extLst>
          </p:cNvPr>
          <p:cNvGrpSpPr/>
          <p:nvPr/>
        </p:nvGrpSpPr>
        <p:grpSpPr>
          <a:xfrm>
            <a:off x="6415268" y="1383450"/>
            <a:ext cx="837288" cy="4753276"/>
            <a:chOff x="6463906" y="1548820"/>
            <a:chExt cx="837288" cy="4753276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93F752FE-237C-1896-82B1-4831C4634EDD}"/>
                </a:ext>
              </a:extLst>
            </p:cNvPr>
            <p:cNvSpPr/>
            <p:nvPr/>
          </p:nvSpPr>
          <p:spPr>
            <a:xfrm rot="16200000">
              <a:off x="4660211" y="3712828"/>
              <a:ext cx="4032650" cy="425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F7B52369-5395-B358-EB35-36AF8D288128}"/>
                </a:ext>
              </a:extLst>
            </p:cNvPr>
            <p:cNvSpPr/>
            <p:nvPr/>
          </p:nvSpPr>
          <p:spPr>
            <a:xfrm rot="16200000">
              <a:off x="4505912" y="3506814"/>
              <a:ext cx="4753276" cy="837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301" name="Rectangle: Top Corners Rounded 300">
            <a:extLst>
              <a:ext uri="{FF2B5EF4-FFF2-40B4-BE49-F238E27FC236}">
                <a16:creationId xmlns:a16="http://schemas.microsoft.com/office/drawing/2014/main" id="{573778FF-9945-B5BC-6B99-E7E3AD451404}"/>
              </a:ext>
            </a:extLst>
          </p:cNvPr>
          <p:cNvSpPr/>
          <p:nvPr/>
        </p:nvSpPr>
        <p:spPr>
          <a:xfrm rot="5400000">
            <a:off x="6935176" y="1032298"/>
            <a:ext cx="1053294" cy="26165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2288E05B-9803-9DA0-86EB-25AE4F462D58}"/>
              </a:ext>
            </a:extLst>
          </p:cNvPr>
          <p:cNvSpPr/>
          <p:nvPr/>
        </p:nvSpPr>
        <p:spPr>
          <a:xfrm flipH="1">
            <a:off x="6289907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2B71A250-8A03-04A4-9C33-4D1030026909}"/>
              </a:ext>
            </a:extLst>
          </p:cNvPr>
          <p:cNvGrpSpPr/>
          <p:nvPr/>
        </p:nvGrpSpPr>
        <p:grpSpPr>
          <a:xfrm>
            <a:off x="9262371" y="1383450"/>
            <a:ext cx="837288" cy="4753276"/>
            <a:chOff x="563734" y="1549569"/>
            <a:chExt cx="807866" cy="492565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116CB7FF-0BA0-9808-48C8-0A0E57203031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72031288-FEE7-781B-3820-D60DD63A44CE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306" name="Rectangle: Top Corners Rounded 305">
            <a:extLst>
              <a:ext uri="{FF2B5EF4-FFF2-40B4-BE49-F238E27FC236}">
                <a16:creationId xmlns:a16="http://schemas.microsoft.com/office/drawing/2014/main" id="{1D59FB59-8568-71F1-AA17-4414E66AF9B0}"/>
              </a:ext>
            </a:extLst>
          </p:cNvPr>
          <p:cNvSpPr/>
          <p:nvPr/>
        </p:nvSpPr>
        <p:spPr>
          <a:xfrm rot="5400000">
            <a:off x="9782279" y="1032298"/>
            <a:ext cx="1053294" cy="261650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93BB6EB7-3848-970A-EC2D-3AA5CAF1D2DE}"/>
              </a:ext>
            </a:extLst>
          </p:cNvPr>
          <p:cNvSpPr/>
          <p:nvPr/>
        </p:nvSpPr>
        <p:spPr>
          <a:xfrm flipH="1">
            <a:off x="9137010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EFB201E-8DFD-2B82-AB1B-19BAD89A629C}"/>
              </a:ext>
            </a:extLst>
          </p:cNvPr>
          <p:cNvSpPr/>
          <p:nvPr/>
        </p:nvSpPr>
        <p:spPr>
          <a:xfrm flipH="1">
            <a:off x="3782945" y="3451313"/>
            <a:ext cx="2611656" cy="127624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Tie Reinforcement: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16 * Dia of main bar	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48 * Dia of Tie Bar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Least Dimension  of Column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DE1F44BF-BBFB-3E45-E0B8-4B785BDA0553}"/>
              </a:ext>
            </a:extLst>
          </p:cNvPr>
          <p:cNvSpPr/>
          <p:nvPr/>
        </p:nvSpPr>
        <p:spPr>
          <a:xfrm flipH="1">
            <a:off x="6609381" y="3317302"/>
            <a:ext cx="2611656" cy="15442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IMRF Requirements for 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Larger of C1 and C2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Clear Span / 6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18”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0D76115F-65A6-C9CF-83FF-4592A5966066}"/>
              </a:ext>
            </a:extLst>
          </p:cNvPr>
          <p:cNvSpPr/>
          <p:nvPr/>
        </p:nvSpPr>
        <p:spPr>
          <a:xfrm flipH="1">
            <a:off x="9475001" y="3317302"/>
            <a:ext cx="2611656" cy="17474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IMRF Requirements for Ties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8 x Smallest Longitudinal Bar Diameter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24 x Tie Bar Diameter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0.5 x Smaller of C1 or C2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1" name="Freeform 22">
            <a:extLst>
              <a:ext uri="{FF2B5EF4-FFF2-40B4-BE49-F238E27FC236}">
                <a16:creationId xmlns:a16="http://schemas.microsoft.com/office/drawing/2014/main" id="{E02B17E5-67CF-598B-66CF-FE37D6137970}"/>
              </a:ext>
            </a:extLst>
          </p:cNvPr>
          <p:cNvSpPr>
            <a:spLocks noEditPoints="1"/>
          </p:cNvSpPr>
          <p:nvPr/>
        </p:nvSpPr>
        <p:spPr bwMode="auto">
          <a:xfrm>
            <a:off x="10692674" y="2074093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2" name="Freeform 22">
            <a:extLst>
              <a:ext uri="{FF2B5EF4-FFF2-40B4-BE49-F238E27FC236}">
                <a16:creationId xmlns:a16="http://schemas.microsoft.com/office/drawing/2014/main" id="{BE1FA3B9-4F17-5B06-67DA-855DA4DE3E11}"/>
              </a:ext>
            </a:extLst>
          </p:cNvPr>
          <p:cNvSpPr>
            <a:spLocks noEditPoints="1"/>
          </p:cNvSpPr>
          <p:nvPr/>
        </p:nvSpPr>
        <p:spPr bwMode="auto">
          <a:xfrm>
            <a:off x="7903428" y="2067826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3" name="Freeform 22">
            <a:extLst>
              <a:ext uri="{FF2B5EF4-FFF2-40B4-BE49-F238E27FC236}">
                <a16:creationId xmlns:a16="http://schemas.microsoft.com/office/drawing/2014/main" id="{9F059903-5D74-2781-FF11-31CDB8375CBD}"/>
              </a:ext>
            </a:extLst>
          </p:cNvPr>
          <p:cNvSpPr>
            <a:spLocks noEditPoints="1"/>
          </p:cNvSpPr>
          <p:nvPr/>
        </p:nvSpPr>
        <p:spPr bwMode="auto">
          <a:xfrm>
            <a:off x="5016681" y="2062823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14" name="Freeform 22">
            <a:extLst>
              <a:ext uri="{FF2B5EF4-FFF2-40B4-BE49-F238E27FC236}">
                <a16:creationId xmlns:a16="http://schemas.microsoft.com/office/drawing/2014/main" id="{9D425343-5DE2-5F5C-1317-A282DD218EE7}"/>
              </a:ext>
            </a:extLst>
          </p:cNvPr>
          <p:cNvSpPr>
            <a:spLocks noEditPoints="1"/>
          </p:cNvSpPr>
          <p:nvPr/>
        </p:nvSpPr>
        <p:spPr bwMode="auto">
          <a:xfrm>
            <a:off x="2186094" y="2039062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FD241B-C4EE-C33F-1E79-F888035C62A0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311B22-6FF9-AABA-9236-C274E20166DC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88E190-74FE-3804-52EC-E307E94C967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F3B683-A39B-3A84-ADC2-92542A7C286B}"/>
                </a:ext>
              </a:extLst>
            </p:cNvPr>
            <p:cNvSpPr txBox="1"/>
            <p:nvPr/>
          </p:nvSpPr>
          <p:spPr>
            <a:xfrm>
              <a:off x="11416420" y="6498997"/>
              <a:ext cx="424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41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COLUMN DESIGN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803C95-8E3E-3797-7119-5C52239178A8}"/>
              </a:ext>
            </a:extLst>
          </p:cNvPr>
          <p:cNvGrpSpPr/>
          <p:nvPr/>
        </p:nvGrpSpPr>
        <p:grpSpPr>
          <a:xfrm>
            <a:off x="3101356" y="1886720"/>
            <a:ext cx="410788" cy="409476"/>
            <a:chOff x="3171017" y="2640622"/>
            <a:chExt cx="410788" cy="409476"/>
          </a:xfrm>
        </p:grpSpPr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AEC7A685-92E5-8255-798D-5511766DB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017" y="2640622"/>
              <a:ext cx="410788" cy="4094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DC6662B3-0B27-6B2F-12F8-48A5C7BE5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093" y="2739381"/>
              <a:ext cx="212637" cy="211958"/>
            </a:xfrm>
            <a:prstGeom prst="ellipse">
              <a:avLst/>
            </a:prstGeom>
            <a:solidFill>
              <a:srgbClr val="3ABF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4272D-CE93-174A-653A-C4F4BA8DBB31}"/>
              </a:ext>
            </a:extLst>
          </p:cNvPr>
          <p:cNvSpPr txBox="1"/>
          <p:nvPr/>
        </p:nvSpPr>
        <p:spPr>
          <a:xfrm>
            <a:off x="2929209" y="2228735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07AB5-8AE6-2F80-96DE-1DAED6A43DF6}"/>
              </a:ext>
            </a:extLst>
          </p:cNvPr>
          <p:cNvSpPr txBox="1"/>
          <p:nvPr/>
        </p:nvSpPr>
        <p:spPr>
          <a:xfrm>
            <a:off x="2126004" y="1078606"/>
            <a:ext cx="235766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EXTERIOR COLUMNS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E9E0DA-98EA-BD9A-7D31-765B4788A9E6}"/>
              </a:ext>
            </a:extLst>
          </p:cNvPr>
          <p:cNvGrpSpPr/>
          <p:nvPr/>
        </p:nvGrpSpPr>
        <p:grpSpPr>
          <a:xfrm>
            <a:off x="2051648" y="2814056"/>
            <a:ext cx="2357663" cy="606514"/>
            <a:chOff x="2193220" y="4719896"/>
            <a:chExt cx="2357663" cy="6065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8EDE6-7AAB-906B-7F2A-059DABE850BE}"/>
                </a:ext>
              </a:extLst>
            </p:cNvPr>
            <p:cNvSpPr txBox="1"/>
            <p:nvPr/>
          </p:nvSpPr>
          <p:spPr>
            <a:xfrm>
              <a:off x="2193220" y="4719896"/>
              <a:ext cx="2357663" cy="59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18’’ x  24’’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2859924-0548-ED7E-E37B-82557460ADE2}"/>
                </a:ext>
              </a:extLst>
            </p:cNvPr>
            <p:cNvCxnSpPr>
              <a:cxnSpLocks/>
            </p:cNvCxnSpPr>
            <p:nvPr/>
          </p:nvCxnSpPr>
          <p:spPr>
            <a:xfrm>
              <a:off x="2506763" y="4920732"/>
              <a:ext cx="1105659" cy="405678"/>
            </a:xfrm>
            <a:prstGeom prst="bentConnector3">
              <a:avLst>
                <a:gd name="adj1" fmla="val -5996"/>
              </a:avLst>
            </a:prstGeom>
            <a:noFill/>
            <a:ln w="38100" cap="flat" cmpd="sng" algn="ctr">
              <a:solidFill>
                <a:srgbClr val="066DC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2A279752-3101-C6C0-1EF7-B5E1AA43D4D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59593" y="4745994"/>
              <a:ext cx="1105659" cy="405678"/>
            </a:xfrm>
            <a:prstGeom prst="bentConnector3">
              <a:avLst>
                <a:gd name="adj1" fmla="val -5996"/>
              </a:avLst>
            </a:prstGeom>
            <a:noFill/>
            <a:ln w="38100" cap="flat" cmpd="sng" algn="ctr">
              <a:solidFill>
                <a:srgbClr val="066DCA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DC3AEE-82C9-8C36-3731-641EB54D526E}"/>
              </a:ext>
            </a:extLst>
          </p:cNvPr>
          <p:cNvGrpSpPr/>
          <p:nvPr/>
        </p:nvGrpSpPr>
        <p:grpSpPr>
          <a:xfrm>
            <a:off x="8315429" y="1903312"/>
            <a:ext cx="410788" cy="409476"/>
            <a:chOff x="3171017" y="2640622"/>
            <a:chExt cx="410788" cy="409476"/>
          </a:xfrm>
        </p:grpSpPr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AA202D10-960E-AF2B-CF2F-45BC2586D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017" y="2640622"/>
              <a:ext cx="410788" cy="40947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F88D7E49-57B5-5BF1-8E28-DF746B8F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093" y="2739381"/>
              <a:ext cx="212637" cy="211958"/>
            </a:xfrm>
            <a:prstGeom prst="ellipse">
              <a:avLst/>
            </a:prstGeom>
            <a:solidFill>
              <a:srgbClr val="3ABF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89DFC2-2338-7523-7DC4-7291A6D9C306}"/>
              </a:ext>
            </a:extLst>
          </p:cNvPr>
          <p:cNvSpPr txBox="1"/>
          <p:nvPr/>
        </p:nvSpPr>
        <p:spPr>
          <a:xfrm>
            <a:off x="7756703" y="2319647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2301CD-5863-AECE-9282-51BD6A9ACB68}"/>
              </a:ext>
            </a:extLst>
          </p:cNvPr>
          <p:cNvSpPr txBox="1"/>
          <p:nvPr/>
        </p:nvSpPr>
        <p:spPr>
          <a:xfrm>
            <a:off x="7337632" y="1078606"/>
            <a:ext cx="235766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INTERIOR COLUMNS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206DA7-C7D3-7026-C5DA-15B523921E56}"/>
              </a:ext>
            </a:extLst>
          </p:cNvPr>
          <p:cNvGrpSpPr/>
          <p:nvPr/>
        </p:nvGrpSpPr>
        <p:grpSpPr>
          <a:xfrm>
            <a:off x="7337632" y="2895425"/>
            <a:ext cx="2357663" cy="606514"/>
            <a:chOff x="2193220" y="4719896"/>
            <a:chExt cx="2357663" cy="60651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98287B-CC62-041C-4198-DA8F855D171C}"/>
                </a:ext>
              </a:extLst>
            </p:cNvPr>
            <p:cNvSpPr txBox="1"/>
            <p:nvPr/>
          </p:nvSpPr>
          <p:spPr>
            <a:xfrm>
              <a:off x="2193220" y="4719896"/>
              <a:ext cx="2357663" cy="592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rPr>
                <a:t>20’’ x  30’’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C29A882E-31B3-2142-190A-FA1B4F92BB42}"/>
                </a:ext>
              </a:extLst>
            </p:cNvPr>
            <p:cNvCxnSpPr>
              <a:cxnSpLocks/>
            </p:cNvCxnSpPr>
            <p:nvPr/>
          </p:nvCxnSpPr>
          <p:spPr>
            <a:xfrm>
              <a:off x="2506763" y="4920732"/>
              <a:ext cx="1105659" cy="405678"/>
            </a:xfrm>
            <a:prstGeom prst="bentConnector3">
              <a:avLst>
                <a:gd name="adj1" fmla="val -5996"/>
              </a:avLst>
            </a:prstGeom>
            <a:noFill/>
            <a:ln w="38100" cap="flat" cmpd="sng" algn="ctr">
              <a:solidFill>
                <a:srgbClr val="066DC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E70D23E6-2F94-87B3-ACE6-CD7835AC168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59593" y="4745994"/>
              <a:ext cx="1105659" cy="405678"/>
            </a:xfrm>
            <a:prstGeom prst="bentConnector3">
              <a:avLst>
                <a:gd name="adj1" fmla="val -5996"/>
              </a:avLst>
            </a:prstGeom>
            <a:noFill/>
            <a:ln w="38100" cap="flat" cmpd="sng" algn="ctr">
              <a:solidFill>
                <a:srgbClr val="066DCA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8" name="Oval 14">
            <a:extLst>
              <a:ext uri="{FF2B5EF4-FFF2-40B4-BE49-F238E27FC236}">
                <a16:creationId xmlns:a16="http://schemas.microsoft.com/office/drawing/2014/main" id="{13BAD819-25AB-6682-FCC4-F0ADCB3BF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23" y="1532654"/>
            <a:ext cx="1182493" cy="118118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272E3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9" name="Oval 15">
            <a:extLst>
              <a:ext uri="{FF2B5EF4-FFF2-40B4-BE49-F238E27FC236}">
                <a16:creationId xmlns:a16="http://schemas.microsoft.com/office/drawing/2014/main" id="{0B242733-027E-5610-5A56-D7FEE2041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378" y="1532654"/>
            <a:ext cx="1183805" cy="118118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272E3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0" name="Line 16">
            <a:extLst>
              <a:ext uri="{FF2B5EF4-FFF2-40B4-BE49-F238E27FC236}">
                <a16:creationId xmlns:a16="http://schemas.microsoft.com/office/drawing/2014/main" id="{7A069D0F-A8E0-BEF8-C27C-F6561D704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415" y="2123245"/>
            <a:ext cx="8056962" cy="0"/>
          </a:xfrm>
          <a:prstGeom prst="line">
            <a:avLst/>
          </a:prstGeom>
          <a:noFill/>
          <a:ln w="25400" cap="flat">
            <a:solidFill>
              <a:srgbClr val="272E3A">
                <a:lumMod val="40000"/>
                <a:lumOff val="6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78787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A9996-E41E-27C8-53E1-D70EE1D83AA5}"/>
              </a:ext>
            </a:extLst>
          </p:cNvPr>
          <p:cNvSpPr/>
          <p:nvPr/>
        </p:nvSpPr>
        <p:spPr bwMode="auto">
          <a:xfrm>
            <a:off x="4992945" y="4428877"/>
            <a:ext cx="2221932" cy="1995644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F5C76-EF55-31FF-8C25-D2A1F3047995}"/>
              </a:ext>
            </a:extLst>
          </p:cNvPr>
          <p:cNvSpPr/>
          <p:nvPr/>
        </p:nvSpPr>
        <p:spPr bwMode="auto">
          <a:xfrm>
            <a:off x="8658521" y="4428877"/>
            <a:ext cx="2221932" cy="1995644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C8DCA-1C13-64A1-D56F-425D4AF14B3A}"/>
              </a:ext>
            </a:extLst>
          </p:cNvPr>
          <p:cNvSpPr/>
          <p:nvPr/>
        </p:nvSpPr>
        <p:spPr bwMode="auto">
          <a:xfrm>
            <a:off x="1327368" y="4428877"/>
            <a:ext cx="2221932" cy="1995644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" name="Pentagon 75">
            <a:extLst>
              <a:ext uri="{FF2B5EF4-FFF2-40B4-BE49-F238E27FC236}">
                <a16:creationId xmlns:a16="http://schemas.microsoft.com/office/drawing/2014/main" id="{2CB6E6BE-4571-5CCD-5E59-71649877EEB1}"/>
              </a:ext>
            </a:extLst>
          </p:cNvPr>
          <p:cNvSpPr/>
          <p:nvPr/>
        </p:nvSpPr>
        <p:spPr bwMode="auto">
          <a:xfrm>
            <a:off x="7521059" y="4971432"/>
            <a:ext cx="911350" cy="989077"/>
          </a:xfrm>
          <a:prstGeom prst="homePlate">
            <a:avLst/>
          </a:prstGeom>
          <a:solidFill>
            <a:srgbClr val="02647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" name="Pentagon 74">
            <a:extLst>
              <a:ext uri="{FF2B5EF4-FFF2-40B4-BE49-F238E27FC236}">
                <a16:creationId xmlns:a16="http://schemas.microsoft.com/office/drawing/2014/main" id="{4CC00A15-8DC4-CAA0-4B3D-33200BC0C114}"/>
              </a:ext>
            </a:extLst>
          </p:cNvPr>
          <p:cNvSpPr/>
          <p:nvPr/>
        </p:nvSpPr>
        <p:spPr bwMode="auto">
          <a:xfrm>
            <a:off x="3855482" y="4962907"/>
            <a:ext cx="911350" cy="989077"/>
          </a:xfrm>
          <a:prstGeom prst="homePlate">
            <a:avLst/>
          </a:prstGeom>
          <a:solidFill>
            <a:srgbClr val="02647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214F3C-7224-1C24-A47A-D2CCE8739AD7}"/>
              </a:ext>
            </a:extLst>
          </p:cNvPr>
          <p:cNvGrpSpPr/>
          <p:nvPr/>
        </p:nvGrpSpPr>
        <p:grpSpPr>
          <a:xfrm>
            <a:off x="1773138" y="3769748"/>
            <a:ext cx="1381721" cy="1381715"/>
            <a:chOff x="1439244" y="1526926"/>
            <a:chExt cx="1070276" cy="10702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0E8E52-C822-E1EF-2CBF-42D069475D9F}"/>
                </a:ext>
              </a:extLst>
            </p:cNvPr>
            <p:cNvSpPr/>
            <p:nvPr/>
          </p:nvSpPr>
          <p:spPr bwMode="auto">
            <a:xfrm flipH="1">
              <a:off x="1439244" y="1526926"/>
              <a:ext cx="1070276" cy="107027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59AD82-2A42-8BB2-062B-A6795B15A186}"/>
                </a:ext>
              </a:extLst>
            </p:cNvPr>
            <p:cNvSpPr/>
            <p:nvPr/>
          </p:nvSpPr>
          <p:spPr bwMode="auto">
            <a:xfrm flipH="1">
              <a:off x="1537919" y="1625600"/>
              <a:ext cx="872926" cy="872924"/>
            </a:xfrm>
            <a:prstGeom prst="ellipse">
              <a:avLst/>
            </a:prstGeom>
            <a:solidFill>
              <a:schemeClr val="bg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dirty="0">
                  <a:latin typeface="Georgia" panose="02040502050405020303" pitchFamily="18" charset="0"/>
                  <a:ea typeface="Cambria" panose="02040503050406030204" pitchFamily="18" charset="0"/>
                </a:rPr>
                <a:t>C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E51A55D-429B-7FCC-2EA0-8A2EFD436D17}"/>
              </a:ext>
            </a:extLst>
          </p:cNvPr>
          <p:cNvSpPr/>
          <p:nvPr/>
        </p:nvSpPr>
        <p:spPr>
          <a:xfrm>
            <a:off x="1480463" y="5009112"/>
            <a:ext cx="1933369" cy="1386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D72AE-7310-128F-E3FF-47A0884B6B0A}"/>
              </a:ext>
            </a:extLst>
          </p:cNvPr>
          <p:cNvGrpSpPr/>
          <p:nvPr/>
        </p:nvGrpSpPr>
        <p:grpSpPr>
          <a:xfrm>
            <a:off x="5438715" y="3769748"/>
            <a:ext cx="1381721" cy="1381715"/>
            <a:chOff x="1439244" y="1526926"/>
            <a:chExt cx="1070276" cy="107027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F62814-B126-41F8-180B-CAA5CFC681D3}"/>
                </a:ext>
              </a:extLst>
            </p:cNvPr>
            <p:cNvSpPr/>
            <p:nvPr/>
          </p:nvSpPr>
          <p:spPr bwMode="auto">
            <a:xfrm flipH="1">
              <a:off x="1439244" y="1526926"/>
              <a:ext cx="1070276" cy="1070272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5112DD-3267-9C3D-716D-5F4BA870E150}"/>
                </a:ext>
              </a:extLst>
            </p:cNvPr>
            <p:cNvSpPr/>
            <p:nvPr/>
          </p:nvSpPr>
          <p:spPr bwMode="auto">
            <a:xfrm flipH="1">
              <a:off x="1537918" y="1625600"/>
              <a:ext cx="872926" cy="872924"/>
            </a:xfrm>
            <a:prstGeom prst="ellipse">
              <a:avLst/>
            </a:prstGeom>
            <a:solidFill>
              <a:schemeClr val="bg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eorgia" panose="02040502050405020303" pitchFamily="18" charset="0"/>
                  <a:ea typeface="Cambria" panose="02040503050406030204" pitchFamily="18" charset="0"/>
                </a:rPr>
                <a:t>C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43048E-FE2B-BB31-E96F-D3D26739AC85}"/>
              </a:ext>
            </a:extLst>
          </p:cNvPr>
          <p:cNvGrpSpPr/>
          <p:nvPr/>
        </p:nvGrpSpPr>
        <p:grpSpPr>
          <a:xfrm>
            <a:off x="9104291" y="3769748"/>
            <a:ext cx="1381721" cy="1381715"/>
            <a:chOff x="1439244" y="1526926"/>
            <a:chExt cx="1070276" cy="10702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7BF9DE2-B0D3-A729-97DD-CFD663585005}"/>
                </a:ext>
              </a:extLst>
            </p:cNvPr>
            <p:cNvSpPr/>
            <p:nvPr/>
          </p:nvSpPr>
          <p:spPr bwMode="auto">
            <a:xfrm flipH="1">
              <a:off x="1439244" y="1526926"/>
              <a:ext cx="1070276" cy="1070272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21C5E3B-6292-F52C-3DAA-D80F5AA81B55}"/>
                </a:ext>
              </a:extLst>
            </p:cNvPr>
            <p:cNvSpPr/>
            <p:nvPr/>
          </p:nvSpPr>
          <p:spPr bwMode="auto">
            <a:xfrm flipH="1">
              <a:off x="1537919" y="1625600"/>
              <a:ext cx="872926" cy="872924"/>
            </a:xfrm>
            <a:prstGeom prst="ellipse">
              <a:avLst/>
            </a:prstGeom>
            <a:solidFill>
              <a:schemeClr val="bg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eorgia" panose="02040502050405020303" pitchFamily="18" charset="0"/>
                  <a:ea typeface="Cambria" panose="02040503050406030204" pitchFamily="18" charset="0"/>
                </a:rPr>
                <a:t>C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EA39B61-4F74-F663-2A6A-306177F2B709}"/>
              </a:ext>
            </a:extLst>
          </p:cNvPr>
          <p:cNvSpPr/>
          <p:nvPr/>
        </p:nvSpPr>
        <p:spPr>
          <a:xfrm>
            <a:off x="5146038" y="4938409"/>
            <a:ext cx="1933369" cy="1386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0E26A7-C1D6-BBE1-5F5C-A30343AD4D4D}"/>
              </a:ext>
            </a:extLst>
          </p:cNvPr>
          <p:cNvSpPr/>
          <p:nvPr/>
        </p:nvSpPr>
        <p:spPr>
          <a:xfrm>
            <a:off x="8817864" y="4938409"/>
            <a:ext cx="1933369" cy="13862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Base – </a:t>
            </a:r>
            <a:r>
              <a:rPr lang="en-US" sz="28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</a:t>
            </a:r>
          </a:p>
        </p:txBody>
      </p:sp>
      <p:pic>
        <p:nvPicPr>
          <p:cNvPr id="13" name="Graphic 12" descr="Greek Temple with solid fill">
            <a:extLst>
              <a:ext uri="{FF2B5EF4-FFF2-40B4-BE49-F238E27FC236}">
                <a16:creationId xmlns:a16="http://schemas.microsoft.com/office/drawing/2014/main" id="{09A60441-A5D6-D2C5-E934-F720EB2F3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859" y="1762920"/>
            <a:ext cx="690260" cy="690260"/>
          </a:xfrm>
          <a:prstGeom prst="rect">
            <a:avLst/>
          </a:prstGeom>
        </p:spPr>
      </p:pic>
      <p:pic>
        <p:nvPicPr>
          <p:cNvPr id="29" name="Graphic 28" descr="Greek Temple with solid fill">
            <a:extLst>
              <a:ext uri="{FF2B5EF4-FFF2-40B4-BE49-F238E27FC236}">
                <a16:creationId xmlns:a16="http://schemas.microsoft.com/office/drawing/2014/main" id="{9343349D-01AE-C2CB-FA49-6E8707EF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1150" y="1746328"/>
            <a:ext cx="690260" cy="69026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07D6C9C-81B3-B040-A4A7-9B9418610E59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BCDBAA-C009-D569-FD29-A96753B3FA0C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8B050E-BFD2-F521-1458-E801979DA074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1BAD59-7092-2F92-DA0C-61C748CAE7FE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996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COLUMN DESIGN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E07D78-235E-E194-8FF1-14A3D720E89E}"/>
              </a:ext>
            </a:extLst>
          </p:cNvPr>
          <p:cNvSpPr/>
          <p:nvPr/>
        </p:nvSpPr>
        <p:spPr>
          <a:xfrm>
            <a:off x="429376" y="2385647"/>
            <a:ext cx="4200754" cy="2854425"/>
          </a:xfrm>
          <a:prstGeom prst="rightArrow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CROSS SECTIONS OF C1,C2,C3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A2BAD-40A7-D7B6-E34C-44EBA728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20" y="1043021"/>
            <a:ext cx="6277356" cy="5814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F1BCC-85E4-88F8-E2F0-2CEECE885E6E}"/>
              </a:ext>
            </a:extLst>
          </p:cNvPr>
          <p:cNvSpPr txBox="1"/>
          <p:nvPr/>
        </p:nvSpPr>
        <p:spPr>
          <a:xfrm>
            <a:off x="8747760" y="2659380"/>
            <a:ext cx="182880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" b="1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C4EF8-F88B-B6AF-0964-B0CF1D4316AD}"/>
              </a:ext>
            </a:extLst>
          </p:cNvPr>
          <p:cNvSpPr txBox="1"/>
          <p:nvPr/>
        </p:nvSpPr>
        <p:spPr>
          <a:xfrm>
            <a:off x="8654415" y="2586319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97CD6E-F764-5EBB-C816-F2BA102405D7}"/>
              </a:ext>
            </a:extLst>
          </p:cNvPr>
          <p:cNvGrpSpPr/>
          <p:nvPr/>
        </p:nvGrpSpPr>
        <p:grpSpPr>
          <a:xfrm>
            <a:off x="302871" y="6647400"/>
            <a:ext cx="11586258" cy="271939"/>
            <a:chOff x="254644" y="6488668"/>
            <a:chExt cx="11586258" cy="2719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DBA0BD-A73B-956D-989F-6D1ECCC17A1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75355-9822-5FCB-BB7A-4B9301AD420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3F68F2-FCE9-93BC-0F80-BC35685EB625}"/>
                </a:ext>
              </a:extLst>
            </p:cNvPr>
            <p:cNvSpPr txBox="1"/>
            <p:nvPr/>
          </p:nvSpPr>
          <p:spPr>
            <a:xfrm>
              <a:off x="11461240" y="6498997"/>
              <a:ext cx="3796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72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DESIGN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4492BAA-1CE4-7C70-056E-4905F8779C23}"/>
              </a:ext>
            </a:extLst>
          </p:cNvPr>
          <p:cNvGrpSpPr/>
          <p:nvPr/>
        </p:nvGrpSpPr>
        <p:grpSpPr>
          <a:xfrm>
            <a:off x="3306466" y="2867200"/>
            <a:ext cx="261698" cy="355576"/>
            <a:chOff x="3355104" y="3032570"/>
            <a:chExt cx="261698" cy="355576"/>
          </a:xfrm>
        </p:grpSpPr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BF2DC7D-3B76-5E32-4324-ACFCEAD98A6A}"/>
                </a:ext>
              </a:extLst>
            </p:cNvPr>
            <p:cNvSpPr/>
            <p:nvPr/>
          </p:nvSpPr>
          <p:spPr>
            <a:xfrm rot="16200000" flipH="1">
              <a:off x="3308165" y="3079509"/>
              <a:ext cx="355575" cy="26169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68" name="Right Triangle 67">
              <a:extLst>
                <a:ext uri="{FF2B5EF4-FFF2-40B4-BE49-F238E27FC236}">
                  <a16:creationId xmlns:a16="http://schemas.microsoft.com/office/drawing/2014/main" id="{EE537F4D-680B-3F93-A807-9486E0F1986F}"/>
                </a:ext>
              </a:extLst>
            </p:cNvPr>
            <p:cNvSpPr/>
            <p:nvPr/>
          </p:nvSpPr>
          <p:spPr>
            <a:xfrm rot="16200000" flipH="1">
              <a:off x="3308165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F0745-1770-6334-D864-1E4F715441F6}"/>
              </a:ext>
            </a:extLst>
          </p:cNvPr>
          <p:cNvGrpSpPr/>
          <p:nvPr/>
        </p:nvGrpSpPr>
        <p:grpSpPr>
          <a:xfrm>
            <a:off x="459363" y="2867200"/>
            <a:ext cx="261698" cy="355576"/>
            <a:chOff x="508001" y="3009420"/>
            <a:chExt cx="261698" cy="355576"/>
          </a:xfrm>
        </p:grpSpPr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13E7CFA6-3750-016B-65B3-4198CF3F8894}"/>
                </a:ext>
              </a:extLst>
            </p:cNvPr>
            <p:cNvSpPr/>
            <p:nvPr/>
          </p:nvSpPr>
          <p:spPr>
            <a:xfrm rot="16200000" flipH="1">
              <a:off x="461062" y="3056359"/>
              <a:ext cx="355575" cy="26169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73" name="Right Triangle 72">
              <a:extLst>
                <a:ext uri="{FF2B5EF4-FFF2-40B4-BE49-F238E27FC236}">
                  <a16:creationId xmlns:a16="http://schemas.microsoft.com/office/drawing/2014/main" id="{67BF8413-6F3E-2AAB-A9EE-2475D5362833}"/>
                </a:ext>
              </a:extLst>
            </p:cNvPr>
            <p:cNvSpPr/>
            <p:nvPr/>
          </p:nvSpPr>
          <p:spPr>
            <a:xfrm rot="16200000" flipH="1">
              <a:off x="461062" y="305636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C8C693-7D9A-009A-2CC8-BEFA3FD4894D}"/>
              </a:ext>
            </a:extLst>
          </p:cNvPr>
          <p:cNvGrpSpPr/>
          <p:nvPr/>
        </p:nvGrpSpPr>
        <p:grpSpPr>
          <a:xfrm>
            <a:off x="744129" y="1349166"/>
            <a:ext cx="837288" cy="4753276"/>
            <a:chOff x="563734" y="1549569"/>
            <a:chExt cx="807866" cy="492565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77F793-3065-0B1A-6C99-CE0D5DCB7668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7778054-1AD8-B92D-FA5A-35507F0E4BA1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1F0E69-6944-70D3-C8FC-4040F9C85C05}"/>
              </a:ext>
            </a:extLst>
          </p:cNvPr>
          <p:cNvGrpSpPr/>
          <p:nvPr/>
        </p:nvGrpSpPr>
        <p:grpSpPr>
          <a:xfrm>
            <a:off x="459363" y="1813905"/>
            <a:ext cx="2616508" cy="1053294"/>
            <a:chOff x="508001" y="1956125"/>
            <a:chExt cx="2616508" cy="1053294"/>
          </a:xfrm>
          <a:solidFill>
            <a:schemeClr val="accent5">
              <a:lumMod val="50000"/>
            </a:schemeClr>
          </a:solidFill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8AE1B52E-43B0-D8DF-59A8-822EB387C873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05AB562-5CAE-22DA-053A-D71BBFCA7132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08295E6-7AA3-6AD4-3188-99C9EEF8029E}"/>
              </a:ext>
            </a:extLst>
          </p:cNvPr>
          <p:cNvSpPr/>
          <p:nvPr/>
        </p:nvSpPr>
        <p:spPr>
          <a:xfrm flipH="1">
            <a:off x="816364" y="3406218"/>
            <a:ext cx="2611656" cy="130625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Minimum Reinforcement Calculation: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Required Reinforcement: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0.15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in</a:t>
            </a:r>
            <a:r>
              <a:rPr kumimoji="0" lang="en-GB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/ft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Spacing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D14B33-094C-E895-CF56-F4ECDC2C8C70}"/>
              </a:ext>
            </a:extLst>
          </p:cNvPr>
          <p:cNvSpPr/>
          <p:nvPr/>
        </p:nvSpPr>
        <p:spPr>
          <a:xfrm flipH="1">
            <a:off x="595701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DB7113-4BA4-697B-29C0-A60A56448EA8}"/>
              </a:ext>
            </a:extLst>
          </p:cNvPr>
          <p:cNvGrpSpPr/>
          <p:nvPr/>
        </p:nvGrpSpPr>
        <p:grpSpPr>
          <a:xfrm>
            <a:off x="3568165" y="1383450"/>
            <a:ext cx="837288" cy="4753276"/>
            <a:chOff x="563734" y="1549569"/>
            <a:chExt cx="807866" cy="492565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63C332-06A3-E063-DAED-F3FDD7352C12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5657D8-45EE-CAF0-9D5E-35E53020D24B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75C63D-7C80-A0D1-DCB9-F785A39D7AE8}"/>
              </a:ext>
            </a:extLst>
          </p:cNvPr>
          <p:cNvGrpSpPr/>
          <p:nvPr/>
        </p:nvGrpSpPr>
        <p:grpSpPr>
          <a:xfrm>
            <a:off x="3306466" y="1813905"/>
            <a:ext cx="2616508" cy="1053294"/>
            <a:chOff x="508001" y="1956125"/>
            <a:chExt cx="2616508" cy="1053294"/>
          </a:xfrm>
          <a:solidFill>
            <a:schemeClr val="accent6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E6DD78E-F8B1-6F06-9163-A6A648F56B9A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916F00-B074-A5D1-5FE4-26671AA9C41D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CD5C3B4-6F9B-B434-EEDC-AA5B7B056761}"/>
              </a:ext>
            </a:extLst>
          </p:cNvPr>
          <p:cNvSpPr/>
          <p:nvPr/>
        </p:nvSpPr>
        <p:spPr>
          <a:xfrm flipH="1">
            <a:off x="3442804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BEDD3C-10D5-1460-921E-F3A22037DCA8}"/>
              </a:ext>
            </a:extLst>
          </p:cNvPr>
          <p:cNvSpPr/>
          <p:nvPr/>
        </p:nvSpPr>
        <p:spPr>
          <a:xfrm flipH="1">
            <a:off x="3782945" y="3825710"/>
            <a:ext cx="2611656" cy="5274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Extra Reinforcement from ETABS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83A413FB-D5FD-808B-85BD-AB0CF7A5E268}"/>
              </a:ext>
            </a:extLst>
          </p:cNvPr>
          <p:cNvSpPr>
            <a:spLocks noEditPoints="1"/>
          </p:cNvSpPr>
          <p:nvPr/>
        </p:nvSpPr>
        <p:spPr bwMode="auto">
          <a:xfrm>
            <a:off x="5016681" y="2062823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6" name="Freeform 22">
            <a:extLst>
              <a:ext uri="{FF2B5EF4-FFF2-40B4-BE49-F238E27FC236}">
                <a16:creationId xmlns:a16="http://schemas.microsoft.com/office/drawing/2014/main" id="{1BC4551B-7A89-C658-5D1A-F483D1FAF635}"/>
              </a:ext>
            </a:extLst>
          </p:cNvPr>
          <p:cNvSpPr>
            <a:spLocks noEditPoints="1"/>
          </p:cNvSpPr>
          <p:nvPr/>
        </p:nvSpPr>
        <p:spPr bwMode="auto">
          <a:xfrm>
            <a:off x="2186094" y="2039062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B86AADA-DBC2-B5D9-6DD6-F15134332C97}"/>
              </a:ext>
            </a:extLst>
          </p:cNvPr>
          <p:cNvCxnSpPr>
            <a:cxnSpLocks/>
          </p:cNvCxnSpPr>
          <p:nvPr/>
        </p:nvCxnSpPr>
        <p:spPr>
          <a:xfrm>
            <a:off x="4957134" y="4353162"/>
            <a:ext cx="1790907" cy="473481"/>
          </a:xfrm>
          <a:prstGeom prst="curvedConnector3">
            <a:avLst>
              <a:gd name="adj1" fmla="val 50000"/>
            </a:avLst>
          </a:prstGeom>
          <a:ln w="44450" cap="rnd">
            <a:solidFill>
              <a:srgbClr val="92D050"/>
            </a:solidFill>
            <a:beve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C74CEC0-3B13-E730-5071-28DF2DA5B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7" t="92" r="1107" b="-92"/>
          <a:stretch/>
        </p:blipFill>
        <p:spPr>
          <a:xfrm>
            <a:off x="7164729" y="1353320"/>
            <a:ext cx="4743098" cy="45349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4FFE5E-C596-23E2-BA73-EBBC316A063F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D4E2E9-CEAD-E73A-206C-8875820E0E0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41DC08-77E4-6B95-3C52-E1AE980A66C8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AB77AB-ED90-F77D-2950-5481372C9207}"/>
                </a:ext>
              </a:extLst>
            </p:cNvPr>
            <p:cNvSpPr txBox="1"/>
            <p:nvPr/>
          </p:nvSpPr>
          <p:spPr>
            <a:xfrm>
              <a:off x="11479794" y="6498997"/>
              <a:ext cx="361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38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DB2A8-ADFE-4B81-8348-162EFF85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12070" y="741678"/>
            <a:ext cx="4861981" cy="5875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94333-6196-72FA-83EA-C6BF18A6E425}"/>
              </a:ext>
            </a:extLst>
          </p:cNvPr>
          <p:cNvSpPr txBox="1"/>
          <p:nvPr/>
        </p:nvSpPr>
        <p:spPr>
          <a:xfrm>
            <a:off x="1728582" y="5785379"/>
            <a:ext cx="5437329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Reinforcement X Direction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CB836-9A42-F0FE-6D03-962C10EB6628}"/>
              </a:ext>
            </a:extLst>
          </p:cNvPr>
          <p:cNvSpPr txBox="1"/>
          <p:nvPr/>
        </p:nvSpPr>
        <p:spPr>
          <a:xfrm>
            <a:off x="6676300" y="2738391"/>
            <a:ext cx="4637875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Slab (X-direction)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straight bar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both CS and 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top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top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bottom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extra bottom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340792-DF11-C626-16F4-8DF072B1B08F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3A9FB2-0B9C-B92F-F00F-7F91FB1096A5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D0111-9208-F049-6A2D-28CC2F4E00C3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66563C-CF31-1ADB-A8AC-E42C0FAFCCCB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6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94333-6196-72FA-83EA-C6BF18A6E425}"/>
              </a:ext>
            </a:extLst>
          </p:cNvPr>
          <p:cNvSpPr txBox="1"/>
          <p:nvPr/>
        </p:nvSpPr>
        <p:spPr>
          <a:xfrm>
            <a:off x="1527141" y="6063464"/>
            <a:ext cx="5508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Slab Reinforcement Y Direction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2E6EE-4A48-5C16-907E-B358A4FD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1123873"/>
            <a:ext cx="6540954" cy="4939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D18BA-2911-EFFC-8B2F-4B6A4731E9EC}"/>
              </a:ext>
            </a:extLst>
          </p:cNvPr>
          <p:cNvSpPr txBox="1"/>
          <p:nvPr/>
        </p:nvSpPr>
        <p:spPr>
          <a:xfrm>
            <a:off x="6676300" y="2738391"/>
            <a:ext cx="4637875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Slab (Y-direction)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straight bar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both CS and 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top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extra top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CS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bottom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4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extra bottom @</a:t>
            </a:r>
            <a:r>
              <a:rPr lang="en-GB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c/c for 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663482-7BEA-0E99-EF4B-7757A3BECC5D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E07DDA-1C27-DA97-EB01-D52EEC668192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96F96F-2A65-DFB5-E9B1-326223EC807A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78BFE9-19AC-058B-53C3-12C9EEB91D93}"/>
                </a:ext>
              </a:extLst>
            </p:cNvPr>
            <p:cNvSpPr txBox="1"/>
            <p:nvPr/>
          </p:nvSpPr>
          <p:spPr>
            <a:xfrm>
              <a:off x="11407366" y="6498997"/>
              <a:ext cx="4335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393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MAT FOUNDATION</a:t>
            </a:r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108D00F-5FBB-655D-0B4B-9D36CC34A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" r="5619" b="4084"/>
          <a:stretch/>
        </p:blipFill>
        <p:spPr>
          <a:xfrm>
            <a:off x="6087612" y="1030671"/>
            <a:ext cx="6090170" cy="527805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4492BAA-1CE4-7C70-056E-4905F8779C23}"/>
              </a:ext>
            </a:extLst>
          </p:cNvPr>
          <p:cNvGrpSpPr/>
          <p:nvPr/>
        </p:nvGrpSpPr>
        <p:grpSpPr>
          <a:xfrm>
            <a:off x="3306466" y="2867200"/>
            <a:ext cx="261698" cy="355576"/>
            <a:chOff x="3355104" y="3032570"/>
            <a:chExt cx="261698" cy="355576"/>
          </a:xfrm>
        </p:grpSpPr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BF2DC7D-3B76-5E32-4324-ACFCEAD98A6A}"/>
                </a:ext>
              </a:extLst>
            </p:cNvPr>
            <p:cNvSpPr/>
            <p:nvPr/>
          </p:nvSpPr>
          <p:spPr>
            <a:xfrm rot="16200000" flipH="1">
              <a:off x="3308165" y="3079509"/>
              <a:ext cx="355575" cy="26169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68" name="Right Triangle 67">
              <a:extLst>
                <a:ext uri="{FF2B5EF4-FFF2-40B4-BE49-F238E27FC236}">
                  <a16:creationId xmlns:a16="http://schemas.microsoft.com/office/drawing/2014/main" id="{EE537F4D-680B-3F93-A807-9486E0F1986F}"/>
                </a:ext>
              </a:extLst>
            </p:cNvPr>
            <p:cNvSpPr/>
            <p:nvPr/>
          </p:nvSpPr>
          <p:spPr>
            <a:xfrm rot="16200000" flipH="1">
              <a:off x="3308165" y="307951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EF0745-1770-6334-D864-1E4F715441F6}"/>
              </a:ext>
            </a:extLst>
          </p:cNvPr>
          <p:cNvGrpSpPr/>
          <p:nvPr/>
        </p:nvGrpSpPr>
        <p:grpSpPr>
          <a:xfrm>
            <a:off x="459363" y="2867200"/>
            <a:ext cx="261698" cy="355576"/>
            <a:chOff x="508001" y="3009420"/>
            <a:chExt cx="261698" cy="355576"/>
          </a:xfrm>
        </p:grpSpPr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13E7CFA6-3750-016B-65B3-4198CF3F8894}"/>
                </a:ext>
              </a:extLst>
            </p:cNvPr>
            <p:cNvSpPr/>
            <p:nvPr/>
          </p:nvSpPr>
          <p:spPr>
            <a:xfrm rot="16200000" flipH="1">
              <a:off x="461062" y="3056359"/>
              <a:ext cx="355575" cy="26169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73" name="Right Triangle 72">
              <a:extLst>
                <a:ext uri="{FF2B5EF4-FFF2-40B4-BE49-F238E27FC236}">
                  <a16:creationId xmlns:a16="http://schemas.microsoft.com/office/drawing/2014/main" id="{67BF8413-6F3E-2AAB-A9EE-2475D5362833}"/>
                </a:ext>
              </a:extLst>
            </p:cNvPr>
            <p:cNvSpPr/>
            <p:nvPr/>
          </p:nvSpPr>
          <p:spPr>
            <a:xfrm rot="16200000" flipH="1">
              <a:off x="461062" y="3056360"/>
              <a:ext cx="355575" cy="261698"/>
            </a:xfrm>
            <a:prstGeom prst="rtTriangl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C8C693-7D9A-009A-2CC8-BEFA3FD4894D}"/>
              </a:ext>
            </a:extLst>
          </p:cNvPr>
          <p:cNvGrpSpPr/>
          <p:nvPr/>
        </p:nvGrpSpPr>
        <p:grpSpPr>
          <a:xfrm>
            <a:off x="744129" y="1349166"/>
            <a:ext cx="837288" cy="4753276"/>
            <a:chOff x="563734" y="1549569"/>
            <a:chExt cx="807866" cy="492565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77F793-3065-0B1A-6C99-CE0D5DCB7668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7778054-1AD8-B92D-FA5A-35507F0E4BA1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1F0E69-6944-70D3-C8FC-4040F9C85C05}"/>
              </a:ext>
            </a:extLst>
          </p:cNvPr>
          <p:cNvGrpSpPr/>
          <p:nvPr/>
        </p:nvGrpSpPr>
        <p:grpSpPr>
          <a:xfrm>
            <a:off x="459363" y="1813905"/>
            <a:ext cx="2616508" cy="1053294"/>
            <a:chOff x="508001" y="1956125"/>
            <a:chExt cx="2616508" cy="1053294"/>
          </a:xfrm>
          <a:solidFill>
            <a:schemeClr val="accent5">
              <a:lumMod val="50000"/>
            </a:schemeClr>
          </a:solidFill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8AE1B52E-43B0-D8DF-59A8-822EB387C873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05AB562-5CAE-22DA-053A-D71BBFCA7132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08295E6-7AA3-6AD4-3188-99C9EEF8029E}"/>
              </a:ext>
            </a:extLst>
          </p:cNvPr>
          <p:cNvSpPr/>
          <p:nvPr/>
        </p:nvSpPr>
        <p:spPr>
          <a:xfrm flipH="1">
            <a:off x="816364" y="3406218"/>
            <a:ext cx="2611656" cy="130625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Minimum Reinforcement Calculation: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Required Reinforcement: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0.89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in</a:t>
            </a:r>
            <a:r>
              <a:rPr kumimoji="0" lang="en-GB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/ft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Using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D14B33-094C-E895-CF56-F4ECDC2C8C70}"/>
              </a:ext>
            </a:extLst>
          </p:cNvPr>
          <p:cNvSpPr/>
          <p:nvPr/>
        </p:nvSpPr>
        <p:spPr>
          <a:xfrm flipH="1">
            <a:off x="595701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DB7113-4BA4-697B-29C0-A60A56448EA8}"/>
              </a:ext>
            </a:extLst>
          </p:cNvPr>
          <p:cNvGrpSpPr/>
          <p:nvPr/>
        </p:nvGrpSpPr>
        <p:grpSpPr>
          <a:xfrm>
            <a:off x="3568165" y="1383450"/>
            <a:ext cx="837288" cy="4753276"/>
            <a:chOff x="563734" y="1549569"/>
            <a:chExt cx="807866" cy="492565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63C332-06A3-E063-DAED-F3FDD7352C12}"/>
                </a:ext>
              </a:extLst>
            </p:cNvPr>
            <p:cNvSpPr/>
            <p:nvPr/>
          </p:nvSpPr>
          <p:spPr>
            <a:xfrm rot="16200000">
              <a:off x="-1320557" y="3807240"/>
              <a:ext cx="4178898" cy="410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127000" dir="105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5657D8-45EE-CAF0-9D5E-35E53020D24B}"/>
                </a:ext>
              </a:extLst>
            </p:cNvPr>
            <p:cNvSpPr/>
            <p:nvPr/>
          </p:nvSpPr>
          <p:spPr>
            <a:xfrm rot="16200000">
              <a:off x="-1495162" y="3608465"/>
              <a:ext cx="4925658" cy="807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75C63D-7C80-A0D1-DCB9-F785A39D7AE8}"/>
              </a:ext>
            </a:extLst>
          </p:cNvPr>
          <p:cNvGrpSpPr/>
          <p:nvPr/>
        </p:nvGrpSpPr>
        <p:grpSpPr>
          <a:xfrm>
            <a:off x="3306466" y="1813905"/>
            <a:ext cx="2616508" cy="1053294"/>
            <a:chOff x="508001" y="1956125"/>
            <a:chExt cx="2616508" cy="1053294"/>
          </a:xfrm>
          <a:solidFill>
            <a:schemeClr val="accent6"/>
          </a:solidFill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7E6DD78E-F8B1-6F06-9163-A6A648F56B9A}"/>
                </a:ext>
              </a:extLst>
            </p:cNvPr>
            <p:cNvSpPr/>
            <p:nvPr/>
          </p:nvSpPr>
          <p:spPr>
            <a:xfrm rot="5400000">
              <a:off x="1289608" y="1174518"/>
              <a:ext cx="1053294" cy="261650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916F00-B074-A5D1-5FE4-26671AA9C41D}"/>
                </a:ext>
              </a:extLst>
            </p:cNvPr>
            <p:cNvSpPr/>
            <p:nvPr/>
          </p:nvSpPr>
          <p:spPr>
            <a:xfrm>
              <a:off x="2225350" y="2124786"/>
              <a:ext cx="715970" cy="715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CD5C3B4-6F9B-B434-EEDC-AA5B7B056761}"/>
              </a:ext>
            </a:extLst>
          </p:cNvPr>
          <p:cNvSpPr/>
          <p:nvPr/>
        </p:nvSpPr>
        <p:spPr>
          <a:xfrm flipH="1">
            <a:off x="3442804" y="2155886"/>
            <a:ext cx="151433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STEP #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BEDD3C-10D5-1460-921E-F3A22037DCA8}"/>
              </a:ext>
            </a:extLst>
          </p:cNvPr>
          <p:cNvSpPr/>
          <p:nvPr/>
        </p:nvSpPr>
        <p:spPr>
          <a:xfrm flipH="1">
            <a:off x="3782945" y="3570320"/>
            <a:ext cx="2611656" cy="103823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Extra Reinforcement from ETABS: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Stiffness Modifier: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0.25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83A413FB-D5FD-808B-85BD-AB0CF7A5E268}"/>
              </a:ext>
            </a:extLst>
          </p:cNvPr>
          <p:cNvSpPr>
            <a:spLocks noEditPoints="1"/>
          </p:cNvSpPr>
          <p:nvPr/>
        </p:nvSpPr>
        <p:spPr bwMode="auto">
          <a:xfrm>
            <a:off x="5016681" y="2062823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6" name="Freeform 22">
            <a:extLst>
              <a:ext uri="{FF2B5EF4-FFF2-40B4-BE49-F238E27FC236}">
                <a16:creationId xmlns:a16="http://schemas.microsoft.com/office/drawing/2014/main" id="{1BC4551B-7A89-C658-5D1A-F483D1FAF635}"/>
              </a:ext>
            </a:extLst>
          </p:cNvPr>
          <p:cNvSpPr>
            <a:spLocks noEditPoints="1"/>
          </p:cNvSpPr>
          <p:nvPr/>
        </p:nvSpPr>
        <p:spPr bwMode="auto">
          <a:xfrm>
            <a:off x="2186094" y="2039062"/>
            <a:ext cx="533468" cy="532916"/>
          </a:xfrm>
          <a:custGeom>
            <a:avLst/>
            <a:gdLst>
              <a:gd name="T0" fmla="*/ 348 w 407"/>
              <a:gd name="T1" fmla="*/ 158 h 406"/>
              <a:gd name="T2" fmla="*/ 338 w 407"/>
              <a:gd name="T3" fmla="*/ 133 h 406"/>
              <a:gd name="T4" fmla="*/ 371 w 407"/>
              <a:gd name="T5" fmla="*/ 91 h 406"/>
              <a:gd name="T6" fmla="*/ 330 w 407"/>
              <a:gd name="T7" fmla="*/ 42 h 406"/>
              <a:gd name="T8" fmla="*/ 274 w 407"/>
              <a:gd name="T9" fmla="*/ 69 h 406"/>
              <a:gd name="T10" fmla="*/ 253 w 407"/>
              <a:gd name="T11" fmla="*/ 69 h 406"/>
              <a:gd name="T12" fmla="*/ 249 w 407"/>
              <a:gd name="T13" fmla="*/ 20 h 406"/>
              <a:gd name="T14" fmla="*/ 179 w 407"/>
              <a:gd name="T15" fmla="*/ 0 h 406"/>
              <a:gd name="T16" fmla="*/ 158 w 407"/>
              <a:gd name="T17" fmla="*/ 59 h 406"/>
              <a:gd name="T18" fmla="*/ 133 w 407"/>
              <a:gd name="T19" fmla="*/ 69 h 406"/>
              <a:gd name="T20" fmla="*/ 77 w 407"/>
              <a:gd name="T21" fmla="*/ 42 h 406"/>
              <a:gd name="T22" fmla="*/ 37 w 407"/>
              <a:gd name="T23" fmla="*/ 91 h 406"/>
              <a:gd name="T24" fmla="*/ 70 w 407"/>
              <a:gd name="T25" fmla="*/ 133 h 406"/>
              <a:gd name="T26" fmla="*/ 59 w 407"/>
              <a:gd name="T27" fmla="*/ 158 h 406"/>
              <a:gd name="T28" fmla="*/ 0 w 407"/>
              <a:gd name="T29" fmla="*/ 179 h 406"/>
              <a:gd name="T30" fmla="*/ 21 w 407"/>
              <a:gd name="T31" fmla="*/ 248 h 406"/>
              <a:gd name="T32" fmla="*/ 73 w 407"/>
              <a:gd name="T33" fmla="*/ 257 h 406"/>
              <a:gd name="T34" fmla="*/ 43 w 407"/>
              <a:gd name="T35" fmla="*/ 300 h 406"/>
              <a:gd name="T36" fmla="*/ 43 w 407"/>
              <a:gd name="T37" fmla="*/ 330 h 406"/>
              <a:gd name="T38" fmla="*/ 107 w 407"/>
              <a:gd name="T39" fmla="*/ 364 h 406"/>
              <a:gd name="T40" fmla="*/ 144 w 407"/>
              <a:gd name="T41" fmla="*/ 333 h 406"/>
              <a:gd name="T42" fmla="*/ 158 w 407"/>
              <a:gd name="T43" fmla="*/ 385 h 406"/>
              <a:gd name="T44" fmla="*/ 228 w 407"/>
              <a:gd name="T45" fmla="*/ 406 h 406"/>
              <a:gd name="T46" fmla="*/ 249 w 407"/>
              <a:gd name="T47" fmla="*/ 347 h 406"/>
              <a:gd name="T48" fmla="*/ 274 w 407"/>
              <a:gd name="T49" fmla="*/ 337 h 406"/>
              <a:gd name="T50" fmla="*/ 330 w 407"/>
              <a:gd name="T51" fmla="*/ 364 h 406"/>
              <a:gd name="T52" fmla="*/ 371 w 407"/>
              <a:gd name="T53" fmla="*/ 315 h 406"/>
              <a:gd name="T54" fmla="*/ 338 w 407"/>
              <a:gd name="T55" fmla="*/ 273 h 406"/>
              <a:gd name="T56" fmla="*/ 348 w 407"/>
              <a:gd name="T57" fmla="*/ 248 h 406"/>
              <a:gd name="T58" fmla="*/ 407 w 407"/>
              <a:gd name="T59" fmla="*/ 227 h 406"/>
              <a:gd name="T60" fmla="*/ 386 w 407"/>
              <a:gd name="T61" fmla="*/ 158 h 406"/>
              <a:gd name="T62" fmla="*/ 204 w 407"/>
              <a:gd name="T63" fmla="*/ 256 h 406"/>
              <a:gd name="T64" fmla="*/ 204 w 407"/>
              <a:gd name="T65" fmla="*/ 15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7" h="406">
                <a:moveTo>
                  <a:pt x="386" y="158"/>
                </a:moveTo>
                <a:cubicBezTo>
                  <a:pt x="348" y="158"/>
                  <a:pt x="348" y="158"/>
                  <a:pt x="348" y="158"/>
                </a:cubicBezTo>
                <a:cubicBezTo>
                  <a:pt x="342" y="158"/>
                  <a:pt x="337" y="154"/>
                  <a:pt x="335" y="149"/>
                </a:cubicBezTo>
                <a:cubicBezTo>
                  <a:pt x="332" y="143"/>
                  <a:pt x="333" y="137"/>
                  <a:pt x="338" y="133"/>
                </a:cubicBezTo>
                <a:cubicBezTo>
                  <a:pt x="365" y="106"/>
                  <a:pt x="365" y="106"/>
                  <a:pt x="365" y="106"/>
                </a:cubicBezTo>
                <a:cubicBezTo>
                  <a:pt x="369" y="102"/>
                  <a:pt x="371" y="97"/>
                  <a:pt x="371" y="91"/>
                </a:cubicBezTo>
                <a:cubicBezTo>
                  <a:pt x="371" y="85"/>
                  <a:pt x="369" y="80"/>
                  <a:pt x="365" y="76"/>
                </a:cubicBezTo>
                <a:cubicBezTo>
                  <a:pt x="330" y="42"/>
                  <a:pt x="330" y="42"/>
                  <a:pt x="330" y="42"/>
                </a:cubicBezTo>
                <a:cubicBezTo>
                  <a:pt x="322" y="34"/>
                  <a:pt x="309" y="34"/>
                  <a:pt x="301" y="42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0" y="72"/>
                  <a:pt x="266" y="73"/>
                  <a:pt x="264" y="73"/>
                </a:cubicBezTo>
                <a:cubicBezTo>
                  <a:pt x="260" y="73"/>
                  <a:pt x="256" y="72"/>
                  <a:pt x="253" y="69"/>
                </a:cubicBezTo>
                <a:cubicBezTo>
                  <a:pt x="251" y="67"/>
                  <a:pt x="249" y="64"/>
                  <a:pt x="249" y="59"/>
                </a:cubicBezTo>
                <a:cubicBezTo>
                  <a:pt x="249" y="20"/>
                  <a:pt x="249" y="20"/>
                  <a:pt x="249" y="20"/>
                </a:cubicBezTo>
                <a:cubicBezTo>
                  <a:pt x="249" y="9"/>
                  <a:pt x="239" y="0"/>
                  <a:pt x="228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68" y="0"/>
                  <a:pt x="158" y="9"/>
                  <a:pt x="158" y="2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58" y="68"/>
                  <a:pt x="151" y="73"/>
                  <a:pt x="144" y="73"/>
                </a:cubicBezTo>
                <a:cubicBezTo>
                  <a:pt x="141" y="73"/>
                  <a:pt x="137" y="72"/>
                  <a:pt x="133" y="69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99" y="34"/>
                  <a:pt x="85" y="34"/>
                  <a:pt x="77" y="42"/>
                </a:cubicBezTo>
                <a:cubicBezTo>
                  <a:pt x="43" y="76"/>
                  <a:pt x="43" y="76"/>
                  <a:pt x="43" y="76"/>
                </a:cubicBezTo>
                <a:cubicBezTo>
                  <a:pt x="39" y="80"/>
                  <a:pt x="37" y="85"/>
                  <a:pt x="37" y="91"/>
                </a:cubicBezTo>
                <a:cubicBezTo>
                  <a:pt x="37" y="97"/>
                  <a:pt x="39" y="102"/>
                  <a:pt x="43" y="106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4" y="137"/>
                  <a:pt x="75" y="143"/>
                  <a:pt x="73" y="149"/>
                </a:cubicBezTo>
                <a:cubicBezTo>
                  <a:pt x="70" y="154"/>
                  <a:pt x="65" y="158"/>
                  <a:pt x="59" y="158"/>
                </a:cubicBezTo>
                <a:cubicBezTo>
                  <a:pt x="21" y="158"/>
                  <a:pt x="21" y="158"/>
                  <a:pt x="21" y="158"/>
                </a:cubicBezTo>
                <a:cubicBezTo>
                  <a:pt x="10" y="158"/>
                  <a:pt x="0" y="167"/>
                  <a:pt x="0" y="179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39"/>
                  <a:pt x="10" y="248"/>
                  <a:pt x="21" y="248"/>
                </a:cubicBezTo>
                <a:cubicBezTo>
                  <a:pt x="59" y="248"/>
                  <a:pt x="59" y="248"/>
                  <a:pt x="59" y="248"/>
                </a:cubicBezTo>
                <a:cubicBezTo>
                  <a:pt x="65" y="248"/>
                  <a:pt x="70" y="251"/>
                  <a:pt x="73" y="257"/>
                </a:cubicBezTo>
                <a:cubicBezTo>
                  <a:pt x="75" y="263"/>
                  <a:pt x="74" y="269"/>
                  <a:pt x="70" y="273"/>
                </a:cubicBezTo>
                <a:cubicBezTo>
                  <a:pt x="43" y="300"/>
                  <a:pt x="43" y="300"/>
                  <a:pt x="43" y="300"/>
                </a:cubicBezTo>
                <a:cubicBezTo>
                  <a:pt x="39" y="304"/>
                  <a:pt x="37" y="309"/>
                  <a:pt x="37" y="315"/>
                </a:cubicBezTo>
                <a:cubicBezTo>
                  <a:pt x="37" y="320"/>
                  <a:pt x="39" y="326"/>
                  <a:pt x="43" y="330"/>
                </a:cubicBezTo>
                <a:cubicBezTo>
                  <a:pt x="77" y="364"/>
                  <a:pt x="77" y="364"/>
                  <a:pt x="77" y="364"/>
                </a:cubicBezTo>
                <a:cubicBezTo>
                  <a:pt x="85" y="372"/>
                  <a:pt x="99" y="372"/>
                  <a:pt x="107" y="364"/>
                </a:cubicBezTo>
                <a:cubicBezTo>
                  <a:pt x="133" y="337"/>
                  <a:pt x="133" y="337"/>
                  <a:pt x="133" y="337"/>
                </a:cubicBezTo>
                <a:cubicBezTo>
                  <a:pt x="137" y="333"/>
                  <a:pt x="141" y="333"/>
                  <a:pt x="144" y="333"/>
                </a:cubicBezTo>
                <a:cubicBezTo>
                  <a:pt x="151" y="333"/>
                  <a:pt x="158" y="338"/>
                  <a:pt x="158" y="347"/>
                </a:cubicBezTo>
                <a:cubicBezTo>
                  <a:pt x="158" y="385"/>
                  <a:pt x="158" y="385"/>
                  <a:pt x="158" y="385"/>
                </a:cubicBezTo>
                <a:cubicBezTo>
                  <a:pt x="158" y="397"/>
                  <a:pt x="168" y="406"/>
                  <a:pt x="179" y="406"/>
                </a:cubicBezTo>
                <a:cubicBezTo>
                  <a:pt x="228" y="406"/>
                  <a:pt x="228" y="406"/>
                  <a:pt x="228" y="406"/>
                </a:cubicBezTo>
                <a:cubicBezTo>
                  <a:pt x="239" y="406"/>
                  <a:pt x="249" y="397"/>
                  <a:pt x="249" y="385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38"/>
                  <a:pt x="256" y="333"/>
                  <a:pt x="264" y="333"/>
                </a:cubicBezTo>
                <a:cubicBezTo>
                  <a:pt x="266" y="333"/>
                  <a:pt x="270" y="333"/>
                  <a:pt x="274" y="33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309" y="372"/>
                  <a:pt x="322" y="372"/>
                  <a:pt x="330" y="364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69" y="326"/>
                  <a:pt x="371" y="320"/>
                  <a:pt x="371" y="315"/>
                </a:cubicBezTo>
                <a:cubicBezTo>
                  <a:pt x="371" y="309"/>
                  <a:pt x="369" y="304"/>
                  <a:pt x="365" y="300"/>
                </a:cubicBezTo>
                <a:cubicBezTo>
                  <a:pt x="338" y="273"/>
                  <a:pt x="338" y="273"/>
                  <a:pt x="338" y="273"/>
                </a:cubicBezTo>
                <a:cubicBezTo>
                  <a:pt x="333" y="269"/>
                  <a:pt x="332" y="263"/>
                  <a:pt x="335" y="257"/>
                </a:cubicBezTo>
                <a:cubicBezTo>
                  <a:pt x="337" y="251"/>
                  <a:pt x="342" y="248"/>
                  <a:pt x="348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8" y="248"/>
                  <a:pt x="407" y="239"/>
                  <a:pt x="407" y="227"/>
                </a:cubicBezTo>
                <a:cubicBezTo>
                  <a:pt x="407" y="179"/>
                  <a:pt x="407" y="179"/>
                  <a:pt x="407" y="179"/>
                </a:cubicBezTo>
                <a:cubicBezTo>
                  <a:pt x="407" y="167"/>
                  <a:pt x="398" y="158"/>
                  <a:pt x="386" y="158"/>
                </a:cubicBezTo>
                <a:close/>
                <a:moveTo>
                  <a:pt x="256" y="203"/>
                </a:moveTo>
                <a:cubicBezTo>
                  <a:pt x="256" y="232"/>
                  <a:pt x="233" y="256"/>
                  <a:pt x="204" y="256"/>
                </a:cubicBezTo>
                <a:cubicBezTo>
                  <a:pt x="175" y="256"/>
                  <a:pt x="151" y="232"/>
                  <a:pt x="151" y="203"/>
                </a:cubicBezTo>
                <a:cubicBezTo>
                  <a:pt x="151" y="174"/>
                  <a:pt x="175" y="150"/>
                  <a:pt x="204" y="150"/>
                </a:cubicBezTo>
                <a:cubicBezTo>
                  <a:pt x="233" y="150"/>
                  <a:pt x="256" y="174"/>
                  <a:pt x="256" y="20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B86AADA-DBC2-B5D9-6DD6-F15134332C97}"/>
              </a:ext>
            </a:extLst>
          </p:cNvPr>
          <p:cNvCxnSpPr>
            <a:cxnSpLocks/>
          </p:cNvCxnSpPr>
          <p:nvPr/>
        </p:nvCxnSpPr>
        <p:spPr>
          <a:xfrm>
            <a:off x="4640884" y="4608553"/>
            <a:ext cx="1455116" cy="641909"/>
          </a:xfrm>
          <a:prstGeom prst="curvedConnector3">
            <a:avLst>
              <a:gd name="adj1" fmla="val 50000"/>
            </a:avLst>
          </a:prstGeom>
          <a:ln w="44450" cap="rnd">
            <a:solidFill>
              <a:srgbClr val="92D050"/>
            </a:solidFill>
            <a:beve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AF9BC9A-82CE-0503-B55F-67EC105C05B1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8294E0-8FEB-AD99-BF64-88715590768E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D67659-7040-FC8D-45D4-F012DAC85BC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7471C6-7B77-3719-8526-91D4E9AEEA02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569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MAT FOUNDATION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94333-6196-72FA-83EA-C6BF18A6E425}"/>
              </a:ext>
            </a:extLst>
          </p:cNvPr>
          <p:cNvSpPr txBox="1"/>
          <p:nvPr/>
        </p:nvSpPr>
        <p:spPr>
          <a:xfrm>
            <a:off x="1392399" y="5960713"/>
            <a:ext cx="736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Mat Foundation Reinforcement X Direction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4952E-5B15-65A5-FE3B-28F82F19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90635" y="1035674"/>
            <a:ext cx="4381880" cy="5456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CB836-9A42-F0FE-6D03-962C10EB6628}"/>
              </a:ext>
            </a:extLst>
          </p:cNvPr>
          <p:cNvSpPr txBox="1"/>
          <p:nvPr/>
        </p:nvSpPr>
        <p:spPr>
          <a:xfrm>
            <a:off x="6882963" y="2794374"/>
            <a:ext cx="414284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X- direction: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bottom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extra 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extra bottom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83F876-786A-CA3B-79C7-CAB8C1EFBE38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758C45-6800-67BF-FFCD-6C5A005A522A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8B18DF-A8D4-F2FD-179E-7A8ADB972F44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5911E-F2DB-F83D-0558-DFBFB9EB2B24}"/>
                </a:ext>
              </a:extLst>
            </p:cNvPr>
            <p:cNvSpPr txBox="1"/>
            <p:nvPr/>
          </p:nvSpPr>
          <p:spPr>
            <a:xfrm>
              <a:off x="11425474" y="6498997"/>
              <a:ext cx="415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7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9D00676D-9650-694F-B683-C36AE3D9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57" y="5658070"/>
            <a:ext cx="260827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Poor condition of the sports arenas</a:t>
            </a:r>
            <a:endParaRPr lang="en-US" altLang="en-US" sz="2000" b="1" dirty="0"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A5D5AD08-5851-9F45-8081-43E4CE558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57" y="3397470"/>
            <a:ext cx="26082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Unhygienic and poor drainage situation</a:t>
            </a:r>
            <a:endParaRPr lang="en-US" altLang="en-US" sz="2000" b="1" dirty="0"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8643CC86-0DFD-0947-BA22-6DABEF0AA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9325" y="2305050"/>
            <a:ext cx="2674938" cy="0"/>
          </a:xfrm>
          <a:prstGeom prst="line">
            <a:avLst/>
          </a:prstGeom>
          <a:noFill/>
          <a:ln w="30163">
            <a:solidFill>
              <a:srgbClr val="3D3D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25912C1D-321C-034F-9C66-FA7E8963E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9325" y="4570413"/>
            <a:ext cx="2674938" cy="0"/>
          </a:xfrm>
          <a:prstGeom prst="line">
            <a:avLst/>
          </a:prstGeom>
          <a:noFill/>
          <a:ln w="30163">
            <a:solidFill>
              <a:srgbClr val="3D3D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eorgia" panose="02040502050405020303" pitchFamily="18" charset="0"/>
            </a:endParaRPr>
          </a:p>
        </p:txBody>
      </p:sp>
      <p:pic>
        <p:nvPicPr>
          <p:cNvPr id="22" name="Picture Placeholder 21" descr="A picture containing outdoor, plant, tree, building&#10;&#10;Description automatically generated">
            <a:extLst>
              <a:ext uri="{FF2B5EF4-FFF2-40B4-BE49-F238E27FC236}">
                <a16:creationId xmlns:a16="http://schemas.microsoft.com/office/drawing/2014/main" id="{1FE0DF60-7F6B-F037-747A-1ED2DBE8B57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"/>
          <a:stretch/>
        </p:blipFill>
        <p:spPr>
          <a:xfrm rot="5400000">
            <a:off x="966788" y="1439209"/>
            <a:ext cx="2190750" cy="3956050"/>
          </a:xfrm>
        </p:spPr>
      </p:pic>
      <p:pic>
        <p:nvPicPr>
          <p:cNvPr id="27" name="Picture Placeholder 26" descr="A group of people playing football in a grassy field&#10;&#10;Description automatically generated with low confidence">
            <a:extLst>
              <a:ext uri="{FF2B5EF4-FFF2-40B4-BE49-F238E27FC236}">
                <a16:creationId xmlns:a16="http://schemas.microsoft.com/office/drawing/2014/main" id="{A1E376F2-CC0E-A24D-22B1-9159CE2CB50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 descr="A picture containing outdoor, plant, tree, ground&#10;&#10;Description automatically generated">
            <a:extLst>
              <a:ext uri="{FF2B5EF4-FFF2-40B4-BE49-F238E27FC236}">
                <a16:creationId xmlns:a16="http://schemas.microsoft.com/office/drawing/2014/main" id="{17462D0D-9611-40A1-644A-A81A56ED617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"/>
          <a:stretch/>
        </p:blipFill>
        <p:spPr>
          <a:xfrm rot="5400000">
            <a:off x="9047616" y="1439209"/>
            <a:ext cx="2190750" cy="3956050"/>
          </a:xfrm>
        </p:spPr>
      </p:pic>
      <p:pic>
        <p:nvPicPr>
          <p:cNvPr id="30" name="Picture Placeholder 29" descr="A group of people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27498329-A28B-DD46-036E-5AE93D0006A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64966" y="4599709"/>
            <a:ext cx="3955143" cy="2189018"/>
          </a:xfrm>
        </p:spPr>
      </p:pic>
      <p:pic>
        <p:nvPicPr>
          <p:cNvPr id="34" name="Graphic 33" descr="Projector with solid fill">
            <a:extLst>
              <a:ext uri="{FF2B5EF4-FFF2-40B4-BE49-F238E27FC236}">
                <a16:creationId xmlns:a16="http://schemas.microsoft.com/office/drawing/2014/main" id="{B7897130-EF39-6B69-4144-898C1D2B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486743"/>
            <a:ext cx="914400" cy="914400"/>
          </a:xfrm>
          <a:prstGeom prst="rect">
            <a:avLst/>
          </a:prstGeom>
        </p:spPr>
      </p:pic>
      <p:pic>
        <p:nvPicPr>
          <p:cNvPr id="35" name="Graphic 34" descr="Projector with solid fill">
            <a:extLst>
              <a:ext uri="{FF2B5EF4-FFF2-40B4-BE49-F238E27FC236}">
                <a16:creationId xmlns:a16="http://schemas.microsoft.com/office/drawing/2014/main" id="{C1319584-55A9-E394-281E-E923906AE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5944" y="4657042"/>
            <a:ext cx="914400" cy="91440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90F23F71-0564-4B21-AF0C-76BBEF4D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57" y="1121931"/>
            <a:ext cx="26082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No proper waste management system</a:t>
            </a:r>
            <a:endParaRPr lang="en-US" altLang="en-US" sz="2000" b="1" dirty="0"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raphic 7" descr="Projector with solid fill">
            <a:extLst>
              <a:ext uri="{FF2B5EF4-FFF2-40B4-BE49-F238E27FC236}">
                <a16:creationId xmlns:a16="http://schemas.microsoft.com/office/drawing/2014/main" id="{61BF36D5-1AB8-9AAE-4660-A3FC25094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5944" y="240627"/>
            <a:ext cx="914400" cy="914400"/>
          </a:xfrm>
          <a:prstGeom prst="rect">
            <a:avLst/>
          </a:prstGeom>
        </p:spPr>
      </p:pic>
      <p:pic>
        <p:nvPicPr>
          <p:cNvPr id="10" name="Picture Placeholder 35" descr="A picture containing outdoor, house, plant, tree&#10;&#10;Description automatically generated">
            <a:extLst>
              <a:ext uri="{FF2B5EF4-FFF2-40B4-BE49-F238E27FC236}">
                <a16:creationId xmlns:a16="http://schemas.microsoft.com/office/drawing/2014/main" id="{22BA9A13-033D-4CF5-7501-C5D380CA613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8375" y="-819800"/>
            <a:ext cx="2189163" cy="395605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3" name="Picture Placeholder 37" descr="A picture containing outdoor, ground, plant, street&#10;&#10;Description automatically generated">
            <a:extLst>
              <a:ext uri="{FF2B5EF4-FFF2-40B4-BE49-F238E27FC236}">
                <a16:creationId xmlns:a16="http://schemas.microsoft.com/office/drawing/2014/main" id="{3C64E2E3-0479-A153-D8BA-9E55F3E091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048750" y="-819799"/>
            <a:ext cx="2189163" cy="3956050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1883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5F62A0-DA28-9CBE-23A7-FF12833FDB56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MAT FOUNDATION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94333-6196-72FA-83EA-C6BF18A6E425}"/>
              </a:ext>
            </a:extLst>
          </p:cNvPr>
          <p:cNvSpPr txBox="1"/>
          <p:nvPr/>
        </p:nvSpPr>
        <p:spPr>
          <a:xfrm>
            <a:off x="1330185" y="5942601"/>
            <a:ext cx="730996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Mat Foundation Reinforcement Y Direction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CB836-9A42-F0FE-6D03-962C10EB6628}"/>
              </a:ext>
            </a:extLst>
          </p:cNvPr>
          <p:cNvSpPr txBox="1"/>
          <p:nvPr/>
        </p:nvSpPr>
        <p:spPr>
          <a:xfrm>
            <a:off x="6882963" y="2794374"/>
            <a:ext cx="414284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Y- direction: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bottom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extra 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#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”c/c - extra bottom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D7584-876D-8F71-1BF7-8435C704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07686" y="1255733"/>
            <a:ext cx="4610500" cy="4740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E2FE1-CF93-2E90-59D6-46B9D6E30C93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2E0051-D65C-228C-2719-A3A3F412622C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45D3D7-377B-21A6-D821-70872273B1C7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1071CB-9A23-4E90-BB09-3C992EB7D70E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85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" y="-19881"/>
            <a:ext cx="12192001" cy="100319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WATER DEMAND CALCULATION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255182-4137-18D3-B83A-5C93A1C56ED0}"/>
              </a:ext>
            </a:extLst>
          </p:cNvPr>
          <p:cNvSpPr/>
          <p:nvPr/>
        </p:nvSpPr>
        <p:spPr>
          <a:xfrm>
            <a:off x="818060" y="3557395"/>
            <a:ext cx="1726163" cy="813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Water Demand As per BNBC 2020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548CB8-4AEA-912A-EB00-48DCD01E61D5}"/>
              </a:ext>
            </a:extLst>
          </p:cNvPr>
          <p:cNvSpPr/>
          <p:nvPr/>
        </p:nvSpPr>
        <p:spPr>
          <a:xfrm>
            <a:off x="7147382" y="2175006"/>
            <a:ext cx="742651" cy="679945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17" name="Graphic 16" descr="Exponential Graph with solid fill">
            <a:extLst>
              <a:ext uri="{FF2B5EF4-FFF2-40B4-BE49-F238E27FC236}">
                <a16:creationId xmlns:a16="http://schemas.microsoft.com/office/drawing/2014/main" id="{33BCF57E-638D-72AE-08AA-3C00690A9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60" y="2272577"/>
            <a:ext cx="484803" cy="4848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04B928-BEAE-A4BB-0EA6-8B0C9CFD9064}"/>
              </a:ext>
            </a:extLst>
          </p:cNvPr>
          <p:cNvSpPr txBox="1"/>
          <p:nvPr/>
        </p:nvSpPr>
        <p:spPr>
          <a:xfrm>
            <a:off x="7977674" y="2051665"/>
            <a:ext cx="2783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Peak Factor: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Domestic = 2.5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Mosque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Community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= 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FFF38-B7B6-C7FF-8EC7-48C81B928754}"/>
              </a:ext>
            </a:extLst>
          </p:cNvPr>
          <p:cNvSpPr txBox="1"/>
          <p:nvPr/>
        </p:nvSpPr>
        <p:spPr>
          <a:xfrm>
            <a:off x="7977674" y="3867737"/>
            <a:ext cx="3359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Time Factor: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Domestic=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24/24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Mosque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24/24 =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Community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24/(2X6) = 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76ADAF-72D8-CAE7-E32F-0683C77B2F0B}"/>
              </a:ext>
            </a:extLst>
          </p:cNvPr>
          <p:cNvSpPr/>
          <p:nvPr/>
        </p:nvSpPr>
        <p:spPr>
          <a:xfrm>
            <a:off x="7147384" y="4003050"/>
            <a:ext cx="742649" cy="721567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5" name="Graphic 24" descr="Clock outline">
            <a:extLst>
              <a:ext uri="{FF2B5EF4-FFF2-40B4-BE49-F238E27FC236}">
                <a16:creationId xmlns:a16="http://schemas.microsoft.com/office/drawing/2014/main" id="{AD4CC8D2-B048-6961-AFAB-42BEB1008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4901" y="4080027"/>
            <a:ext cx="567612" cy="56761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F644D-A88C-9C50-3D12-5C1DAEFD8D8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681142" y="2757380"/>
            <a:ext cx="1062058" cy="8000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DE017-C3EE-8491-F0AF-E1FB7EBD9674}"/>
              </a:ext>
            </a:extLst>
          </p:cNvPr>
          <p:cNvCxnSpPr/>
          <p:nvPr/>
        </p:nvCxnSpPr>
        <p:spPr>
          <a:xfrm>
            <a:off x="2743200" y="2757380"/>
            <a:ext cx="34394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6E827-005C-16FC-D574-5BC7ED69D7F9}"/>
              </a:ext>
            </a:extLst>
          </p:cNvPr>
          <p:cNvCxnSpPr/>
          <p:nvPr/>
        </p:nvCxnSpPr>
        <p:spPr>
          <a:xfrm>
            <a:off x="3087149" y="2202980"/>
            <a:ext cx="0" cy="245204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EC049-66B7-A3D4-273F-0C1A35DE7079}"/>
              </a:ext>
            </a:extLst>
          </p:cNvPr>
          <p:cNvCxnSpPr/>
          <p:nvPr/>
        </p:nvCxnSpPr>
        <p:spPr>
          <a:xfrm>
            <a:off x="3087149" y="2432807"/>
            <a:ext cx="578840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69E6F0-F0B4-EC60-AAD5-6FA187F8B578}"/>
              </a:ext>
            </a:extLst>
          </p:cNvPr>
          <p:cNvCxnSpPr/>
          <p:nvPr/>
        </p:nvCxnSpPr>
        <p:spPr>
          <a:xfrm>
            <a:off x="3087149" y="3429000"/>
            <a:ext cx="578840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CA3A68-4D13-0DE4-5D7A-A96305CABDE9}"/>
              </a:ext>
            </a:extLst>
          </p:cNvPr>
          <p:cNvCxnSpPr/>
          <p:nvPr/>
        </p:nvCxnSpPr>
        <p:spPr>
          <a:xfrm>
            <a:off x="3087149" y="4441300"/>
            <a:ext cx="578840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60E2BC-F64F-B919-C360-E941115D8D92}"/>
              </a:ext>
            </a:extLst>
          </p:cNvPr>
          <p:cNvSpPr/>
          <p:nvPr/>
        </p:nvSpPr>
        <p:spPr>
          <a:xfrm>
            <a:off x="3812967" y="2077435"/>
            <a:ext cx="2545883" cy="6799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6B3D0-9A8C-4C19-1F90-18E6F021CA79}"/>
              </a:ext>
            </a:extLst>
          </p:cNvPr>
          <p:cNvSpPr/>
          <p:nvPr/>
        </p:nvSpPr>
        <p:spPr>
          <a:xfrm>
            <a:off x="3812967" y="3128883"/>
            <a:ext cx="2545885" cy="6799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F099B-F361-0465-C913-5CE3FAC1DDB7}"/>
              </a:ext>
            </a:extLst>
          </p:cNvPr>
          <p:cNvSpPr/>
          <p:nvPr/>
        </p:nvSpPr>
        <p:spPr>
          <a:xfrm>
            <a:off x="3812967" y="4046641"/>
            <a:ext cx="2545888" cy="6799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8C9AC-0E0D-F69F-D11A-0B1B919B6E5C}"/>
              </a:ext>
            </a:extLst>
          </p:cNvPr>
          <p:cNvSpPr txBox="1"/>
          <p:nvPr/>
        </p:nvSpPr>
        <p:spPr>
          <a:xfrm>
            <a:off x="3807667" y="2207722"/>
            <a:ext cx="254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Domestic 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lpcd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27589-63F5-9177-DE32-121E8A7A4A21}"/>
              </a:ext>
            </a:extLst>
          </p:cNvPr>
          <p:cNvSpPr txBox="1"/>
          <p:nvPr/>
        </p:nvSpPr>
        <p:spPr>
          <a:xfrm>
            <a:off x="3807667" y="3313651"/>
            <a:ext cx="22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Mosque=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lpcd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D58113-A605-69B8-9292-2BB4981F82BC}"/>
              </a:ext>
            </a:extLst>
          </p:cNvPr>
          <p:cNvSpPr txBox="1"/>
          <p:nvPr/>
        </p:nvSpPr>
        <p:spPr>
          <a:xfrm>
            <a:off x="3807667" y="4078286"/>
            <a:ext cx="2545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Community Center=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90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lpcd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61AA54-1EE2-82E4-3824-8FECC634FE03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513AB-645D-CCE3-264C-CFF87030A939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8B4D96-5BC0-2856-B3DB-8601DBDD8DC7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0FF1AF-9A6D-C545-F730-3D9FBCABCF6A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754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" y="-19881"/>
            <a:ext cx="12192001" cy="1003197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GB" sz="3600" dirty="0">
                <a:solidFill>
                  <a:schemeClr val="bg2"/>
                </a:solidFill>
                <a:latin typeface="Georgia" panose="02040502050405020303" pitchFamily="18" charset="0"/>
              </a:rPr>
              <a:t>WATER DEMAND CALCULATION</a:t>
            </a:r>
            <a:endParaRPr lang="en-US" sz="3600" dirty="0">
              <a:solidFill>
                <a:schemeClr val="bg2"/>
              </a:solidFill>
              <a:latin typeface="Georgia" panose="02040502050405020303" pitchFamily="18" charset="0"/>
            </a:endParaRPr>
          </a:p>
        </p:txBody>
      </p:sp>
      <p:pic>
        <p:nvPicPr>
          <p:cNvPr id="114" name="Graphic 113" descr="Miscellaneous with solid fill">
            <a:extLst>
              <a:ext uri="{FF2B5EF4-FFF2-40B4-BE49-F238E27FC236}">
                <a16:creationId xmlns:a16="http://schemas.microsoft.com/office/drawing/2014/main" id="{EED4F255-2970-87E1-04D6-1BEDD5603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08241" y="4548852"/>
            <a:ext cx="1529609" cy="52518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A2554F-11C3-9DF5-9607-E6E27EE758D8}"/>
              </a:ext>
            </a:extLst>
          </p:cNvPr>
          <p:cNvGraphicFramePr>
            <a:graphicFrameLocks noGrp="1"/>
          </p:cNvGraphicFramePr>
          <p:nvPr/>
        </p:nvGraphicFramePr>
        <p:xfrm>
          <a:off x="2168329" y="1478701"/>
          <a:ext cx="7855338" cy="461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338">
                  <a:extLst>
                    <a:ext uri="{9D8B030D-6E8A-4147-A177-3AD203B41FA5}">
                      <a16:colId xmlns:a16="http://schemas.microsoft.com/office/drawing/2014/main" val="31133200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18925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85878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540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GB" sz="1600" dirty="0">
                          <a:latin typeface="Georgia" panose="02040502050405020303" pitchFamily="18" charset="0"/>
                        </a:rPr>
                        <a:t>Facility Type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latin typeface="Georgia" panose="02040502050405020303" pitchFamily="18" charset="0"/>
                        </a:rPr>
                        <a:t>Building Size (</a:t>
                      </a:r>
                      <a:r>
                        <a:rPr lang="en-GB" sz="1600" dirty="0" err="1">
                          <a:latin typeface="Georgia" panose="02040502050405020303" pitchFamily="18" charset="0"/>
                        </a:rPr>
                        <a:t>sft</a:t>
                      </a:r>
                      <a:r>
                        <a:rPr lang="en-GB" sz="16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Georgia" panose="02040502050405020303" pitchFamily="18" charset="0"/>
                        </a:rPr>
                        <a:t>Water consumption BNBC 2020 (</a:t>
                      </a:r>
                      <a:r>
                        <a:rPr lang="en-GB" sz="1600" dirty="0" err="1">
                          <a:latin typeface="Georgia" panose="02040502050405020303" pitchFamily="18" charset="0"/>
                        </a:rPr>
                        <a:t>lpcd</a:t>
                      </a:r>
                      <a:r>
                        <a:rPr lang="en-GB" sz="16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latin typeface="Georgia" panose="02040502050405020303" pitchFamily="18" charset="0"/>
                        </a:rPr>
                        <a:t>Water Demand (</a:t>
                      </a:r>
                      <a:r>
                        <a:rPr lang="en-GB" sz="1600" dirty="0" err="1">
                          <a:latin typeface="Georgia" panose="02040502050405020303" pitchFamily="18" charset="0"/>
                        </a:rPr>
                        <a:t>Mlpd</a:t>
                      </a:r>
                      <a:r>
                        <a:rPr lang="en-GB" sz="16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8288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GB" sz="1600" dirty="0">
                          <a:latin typeface="Georgia" panose="02040502050405020303" pitchFamily="18" charset="0"/>
                        </a:rPr>
                        <a:t>Domestic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0.742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39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0.424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75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0.354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9647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0.236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5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Georgia" panose="02040502050405020303" pitchFamily="18" charset="0"/>
                        </a:rPr>
                        <a:t>Mosque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75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0.900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7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Georgia" panose="02040502050405020303" pitchFamily="18" charset="0"/>
                        </a:rPr>
                        <a:t>Community centre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0.720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48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Georgia" panose="02040502050405020303" pitchFamily="18" charset="0"/>
                        </a:rPr>
                        <a:t>Fire Hydrant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0.291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74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Georgia" panose="02040502050405020303" pitchFamily="18" charset="0"/>
                        </a:rPr>
                        <a:t>Fire fighting</a:t>
                      </a:r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0.540</a:t>
                      </a:r>
                      <a:endPara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2492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latin typeface="Georgia" panose="02040502050405020303" pitchFamily="18" charset="0"/>
                        </a:rPr>
                        <a:t>Total Demand (</a:t>
                      </a:r>
                      <a:r>
                        <a:rPr lang="en-GB" sz="1600" dirty="0" err="1">
                          <a:latin typeface="Georgia" panose="02040502050405020303" pitchFamily="18" charset="0"/>
                        </a:rPr>
                        <a:t>Mlpd</a:t>
                      </a:r>
                      <a:r>
                        <a:rPr lang="en-GB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4.206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503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B8D934F-6217-0B87-B79C-AE63C0C70EEE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A44F27-BBA3-19F2-79BB-AB3BF373CB1A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0B6627-1CDB-E734-F3D3-1D8EE659DA0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D4E3B6-92BD-A72E-552D-3809F57146AB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797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18232-1329-DBC3-3A8B-82C3958C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9555D4-AA03-D6CC-8EF6-6743F0F7744D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6499A8-6FD6-4D64-B49A-9D81C98F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WATER RESERVOIR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F574F23-99CC-77C2-D759-B22554E23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62880"/>
              </p:ext>
            </p:extLst>
          </p:nvPr>
        </p:nvGraphicFramePr>
        <p:xfrm>
          <a:off x="1261642" y="1929269"/>
          <a:ext cx="9727660" cy="346903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34054">
                  <a:extLst>
                    <a:ext uri="{9D8B030D-6E8A-4147-A177-3AD203B41FA5}">
                      <a16:colId xmlns:a16="http://schemas.microsoft.com/office/drawing/2014/main" val="3235175168"/>
                    </a:ext>
                  </a:extLst>
                </a:gridCol>
                <a:gridCol w="2534054">
                  <a:extLst>
                    <a:ext uri="{9D8B030D-6E8A-4147-A177-3AD203B41FA5}">
                      <a16:colId xmlns:a16="http://schemas.microsoft.com/office/drawing/2014/main" val="3881489687"/>
                    </a:ext>
                  </a:extLst>
                </a:gridCol>
                <a:gridCol w="2062072">
                  <a:extLst>
                    <a:ext uri="{9D8B030D-6E8A-4147-A177-3AD203B41FA5}">
                      <a16:colId xmlns:a16="http://schemas.microsoft.com/office/drawing/2014/main" val="1206462036"/>
                    </a:ext>
                  </a:extLst>
                </a:gridCol>
                <a:gridCol w="2597480">
                  <a:extLst>
                    <a:ext uri="{9D8B030D-6E8A-4147-A177-3AD203B41FA5}">
                      <a16:colId xmlns:a16="http://schemas.microsoft.com/office/drawing/2014/main" val="831996399"/>
                    </a:ext>
                  </a:extLst>
                </a:gridCol>
              </a:tblGrid>
              <a:tr h="3779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eorgia" panose="02040502050405020303" pitchFamily="18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eorgia" panose="02040502050405020303" pitchFamily="18" charset="0"/>
                        </a:rPr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eorgia" panose="02040502050405020303" pitchFamily="18" charset="0"/>
                        </a:rPr>
                        <a:t>Dimension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eorgia" panose="02040502050405020303" pitchFamily="18" charset="0"/>
                        </a:rPr>
                        <a:t>Capacity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26754"/>
                  </a:ext>
                </a:extLst>
              </a:tr>
              <a:tr h="7437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Under Ground Water Reservoir (Daily Use)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22’x15’x10’</a:t>
                      </a:r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6710 </a:t>
                      </a:r>
                      <a:r>
                        <a:rPr kumimoji="0" lang="en-US" sz="1600" b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cft</a:t>
                      </a:r>
                      <a:endParaRPr kumimoji="0" lang="en-US" sz="16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172815"/>
                  </a:ext>
                </a:extLst>
              </a:tr>
              <a:tr h="7013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Under Ground Water Reservoir (Firefighting)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15’x8’x10’</a:t>
                      </a:r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1100 </a:t>
                      </a:r>
                      <a:r>
                        <a:rPr kumimoji="0" lang="en-US" sz="1600" b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cft</a:t>
                      </a:r>
                      <a:endParaRPr kumimoji="0" lang="en-US" sz="16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5537233"/>
                  </a:ext>
                </a:extLst>
              </a:tr>
              <a:tr h="5447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Over Head Water Tank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15’x12’x10’</a:t>
                      </a:r>
                      <a:r>
                        <a:rPr kumimoji="0" lang="en-US" sz="105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</a:p>
                    <a:p>
                      <a:pPr algn="ctr"/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3500 </a:t>
                      </a:r>
                      <a:r>
                        <a:rPr kumimoji="0" lang="en-US" sz="1600" b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cft</a:t>
                      </a:r>
                      <a:endParaRPr kumimoji="0" lang="en-US" sz="16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0117599"/>
                  </a:ext>
                </a:extLst>
              </a:tr>
              <a:tr h="1003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Georgia" panose="02040502050405020303" pitchFamily="18" charset="0"/>
                        </a:rPr>
                        <a:t>Septic Tank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34’x11.2’x4.3’</a:t>
                      </a:r>
                      <a:endParaRPr lang="en-US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Georgia" panose="02040502050405020303" pitchFamily="18" charset="0"/>
                        </a:rPr>
                        <a:t>Sludge storage zone  </a:t>
                      </a: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0.19</a:t>
                      </a:r>
                      <a:r>
                        <a:rPr lang="en-US" sz="1200" b="0" dirty="0">
                          <a:latin typeface="Georgia" panose="02040502050405020303" pitchFamily="18" charset="0"/>
                        </a:rPr>
                        <a:t>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Georgia" panose="02040502050405020303" pitchFamily="18" charset="0"/>
                        </a:rPr>
                        <a:t>Sludge digestion zone </a:t>
                      </a: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0.143</a:t>
                      </a:r>
                      <a:r>
                        <a:rPr lang="en-US" sz="1200" b="0" dirty="0">
                          <a:latin typeface="Georgia" panose="02040502050405020303" pitchFamily="18" charset="0"/>
                        </a:rPr>
                        <a:t>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Georgia" panose="02040502050405020303" pitchFamily="18" charset="0"/>
                        </a:rPr>
                        <a:t>Scum storage zone </a:t>
                      </a: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0.076</a:t>
                      </a:r>
                      <a:r>
                        <a:rPr lang="en-US" sz="1200" b="0" dirty="0">
                          <a:latin typeface="Georgia" panose="02040502050405020303" pitchFamily="18" charset="0"/>
                        </a:rPr>
                        <a:t>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latin typeface="Georgia" panose="02040502050405020303" pitchFamily="18" charset="0"/>
                        </a:rPr>
                        <a:t>Sedimentation zone </a:t>
                      </a:r>
                      <a:r>
                        <a:rPr lang="en-US" sz="12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0.599</a:t>
                      </a:r>
                      <a:r>
                        <a:rPr lang="en-US" sz="1200" b="0" dirty="0">
                          <a:latin typeface="Georgia" panose="02040502050405020303" pitchFamily="18" charset="0"/>
                        </a:rPr>
                        <a:t> m</a:t>
                      </a:r>
                    </a:p>
                    <a:p>
                      <a:pPr algn="l"/>
                      <a:endParaRPr lang="en-US" sz="1600" dirty="0">
                        <a:latin typeface="Georgia" panose="020405020504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165727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AC148738-AA36-3C80-36AE-9424CC05B770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902E06-35DA-598D-240C-E73272738DE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Group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0FE720-884A-1108-2CD7-53686FF0F611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Reconstruction of Green Road Staff Quarter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E1D849-77D2-B7C8-FBAC-C6D06B8E7C3C}"/>
                </a:ext>
              </a:extLst>
            </p:cNvPr>
            <p:cNvSpPr txBox="1"/>
            <p:nvPr/>
          </p:nvSpPr>
          <p:spPr>
            <a:xfrm>
              <a:off x="11425474" y="6498997"/>
              <a:ext cx="415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983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7024C-1520-F6B0-B2B4-65302BF3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PLUMBING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18D319-1102-49A5-E29A-4B40A8B8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81" y="993177"/>
            <a:ext cx="5405618" cy="5324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93A6B-3DA1-933F-51E0-DC03BDBBF2CB}"/>
              </a:ext>
            </a:extLst>
          </p:cNvPr>
          <p:cNvSpPr txBox="1"/>
          <p:nvPr/>
        </p:nvSpPr>
        <p:spPr>
          <a:xfrm>
            <a:off x="5003800" y="4766733"/>
            <a:ext cx="11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2BB6A-144A-698E-6EBB-63D8EEFF2D08}"/>
              </a:ext>
            </a:extLst>
          </p:cNvPr>
          <p:cNvSpPr txBox="1"/>
          <p:nvPr/>
        </p:nvSpPr>
        <p:spPr>
          <a:xfrm>
            <a:off x="5003800" y="4699000"/>
            <a:ext cx="41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A85D-1771-9C08-228C-2D00E243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24" y="4367639"/>
            <a:ext cx="1712383" cy="1121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ED92AC-09C6-096E-C4E9-826DB88A6D4B}"/>
              </a:ext>
            </a:extLst>
          </p:cNvPr>
          <p:cNvSpPr/>
          <p:nvPr/>
        </p:nvSpPr>
        <p:spPr>
          <a:xfrm>
            <a:off x="0" y="1939445"/>
            <a:ext cx="6114982" cy="2298326"/>
          </a:xfrm>
          <a:prstGeom prst="rect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EE3288-DACF-854D-D4EB-10EEE2C78FA5}"/>
              </a:ext>
            </a:extLst>
          </p:cNvPr>
          <p:cNvSpPr txBox="1">
            <a:spLocks/>
          </p:cNvSpPr>
          <p:nvPr/>
        </p:nvSpPr>
        <p:spPr>
          <a:xfrm>
            <a:off x="1425766" y="2100844"/>
            <a:ext cx="4670234" cy="197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B</a:t>
            </a:r>
            <a:r>
              <a:rPr lang="en-US" sz="3600" dirty="0">
                <a:solidFill>
                  <a:prstClr val="white"/>
                </a:solidFill>
                <a:latin typeface="Georgia" panose="02040502050405020303" pitchFamily="18" charset="0"/>
              </a:rPr>
              <a:t>RANCH LAYOUT</a:t>
            </a:r>
            <a:endParaRPr kumimoji="0" lang="en-US" sz="3600" b="0" i="0" u="none" strike="noStrike" kern="1200" cap="all" spc="12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7A98277-E61B-74D7-DB34-C2170AAE9054}"/>
              </a:ext>
            </a:extLst>
          </p:cNvPr>
          <p:cNvSpPr txBox="1">
            <a:spLocks/>
          </p:cNvSpPr>
          <p:nvPr/>
        </p:nvSpPr>
        <p:spPr>
          <a:xfrm>
            <a:off x="8163081" y="6255677"/>
            <a:ext cx="1980818" cy="350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fIgURE</a:t>
            </a:r>
            <a:r>
              <a:rPr kumimoji="0" lang="en-US" sz="1100" b="0" i="0" u="none" strike="noStrike" kern="1200" cap="all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 branch </a:t>
            </a:r>
            <a:r>
              <a:rPr kumimoji="0" lang="en-US" sz="1100" b="0" i="0" u="none" strike="noStrike" kern="1200" cap="all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layouT</a:t>
            </a:r>
            <a:endParaRPr kumimoji="0" lang="en-US" sz="1100" b="0" i="0" u="none" strike="noStrike" kern="1200" cap="all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3741C0-AADC-9400-08F4-2A40653139AC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</a:rPr>
              <a:t>PLUMBING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58770F-D84A-3FDC-DB3F-4730B4E94135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17AA93-24D6-931B-606E-E61E999976B6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4B676B-55B9-B039-4632-DAE3F76B2911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F9D5A6-0503-1D07-EECF-023E8117C3E6}"/>
                </a:ext>
              </a:extLst>
            </p:cNvPr>
            <p:cNvSpPr txBox="1"/>
            <p:nvPr/>
          </p:nvSpPr>
          <p:spPr>
            <a:xfrm>
              <a:off x="11470742" y="6498997"/>
              <a:ext cx="370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57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ABFDFB-A5AF-0CEF-34AA-06637183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3" y="2006803"/>
            <a:ext cx="247318" cy="161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D428CC-710F-4770-D369-7068A0A1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54" y="2006803"/>
            <a:ext cx="228613" cy="154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19CF25-CB30-FD67-492B-2AFB95F2CC04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WATER SUPPLY ELEVATION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3606E-D8D2-253B-0DED-7CCA3058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324" y="1002508"/>
            <a:ext cx="7257448" cy="5537250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6724008-448B-1926-4E49-28EB10047519}"/>
              </a:ext>
            </a:extLst>
          </p:cNvPr>
          <p:cNvSpPr txBox="1">
            <a:spLocks/>
          </p:cNvSpPr>
          <p:nvPr/>
        </p:nvSpPr>
        <p:spPr>
          <a:xfrm>
            <a:off x="4555251" y="6219171"/>
            <a:ext cx="3575594" cy="320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fIgURE</a:t>
            </a:r>
            <a:r>
              <a:rPr kumimoji="0" lang="en-US" sz="1100" b="0" i="0" u="none" strike="noStrike" kern="1200" cap="all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: WATER SUPPLY ELEVATION OF BUILDING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B2FEE7-30F9-9CB1-1AC5-C49D3EDDD484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2FAC0E-ADBB-4182-71E3-6A9417F09F0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157C45-0352-F637-8E99-82415C724973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6E68E5-8A4C-A884-6838-1C77B0EDEF3F}"/>
                </a:ext>
              </a:extLst>
            </p:cNvPr>
            <p:cNvSpPr txBox="1"/>
            <p:nvPr/>
          </p:nvSpPr>
          <p:spPr>
            <a:xfrm>
              <a:off x="11496664" y="6498997"/>
              <a:ext cx="3442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237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FA5B1-2264-039A-F415-AAD218D8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9424"/>
            <a:ext cx="5618891" cy="5516419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FD194F5-4786-C1F8-8216-90C58C3DE561}"/>
              </a:ext>
            </a:extLst>
          </p:cNvPr>
          <p:cNvSpPr/>
          <p:nvPr/>
        </p:nvSpPr>
        <p:spPr>
          <a:xfrm>
            <a:off x="4836160" y="1635760"/>
            <a:ext cx="182880" cy="18288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1B1C3D7-DBF9-15C8-4884-65B85B73AB00}"/>
              </a:ext>
            </a:extLst>
          </p:cNvPr>
          <p:cNvSpPr txBox="1">
            <a:spLocks/>
          </p:cNvSpPr>
          <p:nvPr/>
        </p:nvSpPr>
        <p:spPr>
          <a:xfrm>
            <a:off x="5019040" y="1544637"/>
            <a:ext cx="18537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soil 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34B96-7815-F497-967F-7A610E3DF140}"/>
              </a:ext>
            </a:extLst>
          </p:cNvPr>
          <p:cNvSpPr/>
          <p:nvPr/>
        </p:nvSpPr>
        <p:spPr>
          <a:xfrm>
            <a:off x="0" y="1939445"/>
            <a:ext cx="6114982" cy="2298326"/>
          </a:xfrm>
          <a:prstGeom prst="rect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7024C-1520-F6B0-B2B4-65302BF3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766" y="2100844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Soil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DD101-0FA7-6157-2C18-A60013005CA7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  <a:cs typeface="GENISO" panose="02000400000000000000" pitchFamily="2" charset="0"/>
              </a:rPr>
              <a:t>DRAINAGE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GENISO" panose="020004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4D9BAE-9AF1-1C0C-05A3-F3F2D3D0A163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58C15A-5C7E-3B32-B119-4A7D266F257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A7DD51-81CB-150D-8D42-833E787D75D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D2B737-2CB4-B21F-00CB-06383BF56F60}"/>
                </a:ext>
              </a:extLst>
            </p:cNvPr>
            <p:cNvSpPr txBox="1"/>
            <p:nvPr/>
          </p:nvSpPr>
          <p:spPr>
            <a:xfrm>
              <a:off x="11362100" y="6498997"/>
              <a:ext cx="4788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927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7024C-1520-F6B0-B2B4-65302BF3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639" y="2100844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Waste branch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F7E89-A62E-8393-0D14-BD3EEE68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038" y="1003122"/>
            <a:ext cx="5695873" cy="527993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F11BED0-8443-B478-F43D-D67A1EB76BDA}"/>
              </a:ext>
            </a:extLst>
          </p:cNvPr>
          <p:cNvSpPr/>
          <p:nvPr/>
        </p:nvSpPr>
        <p:spPr>
          <a:xfrm>
            <a:off x="4775200" y="1605280"/>
            <a:ext cx="182880" cy="18288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E4F7103-002F-D479-986E-07F6E4015D8D}"/>
              </a:ext>
            </a:extLst>
          </p:cNvPr>
          <p:cNvSpPr txBox="1">
            <a:spLocks/>
          </p:cNvSpPr>
          <p:nvPr/>
        </p:nvSpPr>
        <p:spPr>
          <a:xfrm>
            <a:off x="4958080" y="1514157"/>
            <a:ext cx="18537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all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waste branch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692BB8-B001-0C33-35C0-AA320580F12C}"/>
              </a:ext>
            </a:extLst>
          </p:cNvPr>
          <p:cNvSpPr/>
          <p:nvPr/>
        </p:nvSpPr>
        <p:spPr>
          <a:xfrm>
            <a:off x="0" y="1939445"/>
            <a:ext cx="6114982" cy="2298326"/>
          </a:xfrm>
          <a:prstGeom prst="rect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293BCE-A973-78AA-F86E-F53A096B5C4B}"/>
              </a:ext>
            </a:extLst>
          </p:cNvPr>
          <p:cNvSpPr txBox="1">
            <a:spLocks/>
          </p:cNvSpPr>
          <p:nvPr/>
        </p:nvSpPr>
        <p:spPr>
          <a:xfrm>
            <a:off x="1425766" y="2100844"/>
            <a:ext cx="4670234" cy="197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WASTE branch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F82B22-DFE9-8963-0118-C333B9A3EB7E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  <a:cs typeface="GENISO" panose="02000400000000000000" pitchFamily="2" charset="0"/>
              </a:rPr>
              <a:t>DRAINAGE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GENISO" panose="020004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54B53E-6203-F36C-A8FB-A51AC2C6FCC4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2DEBDA-F005-6237-A4A3-A5FFD1FA52D5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8056E8-7009-9F55-E88B-4572B79668C1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202A09-3E34-77CA-85D2-E213D014C531}"/>
                </a:ext>
              </a:extLst>
            </p:cNvPr>
            <p:cNvSpPr txBox="1"/>
            <p:nvPr/>
          </p:nvSpPr>
          <p:spPr>
            <a:xfrm>
              <a:off x="11334940" y="6498997"/>
              <a:ext cx="505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737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7024C-1520-F6B0-B2B4-65302BF3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639" y="2100844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Vertical pipes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95832-A392-1098-6D26-DDC309E0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982" y="386402"/>
            <a:ext cx="5944115" cy="6386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2DAE9-0BD8-2CA9-8F49-F6C1B381EA1F}"/>
              </a:ext>
            </a:extLst>
          </p:cNvPr>
          <p:cNvSpPr txBox="1"/>
          <p:nvPr/>
        </p:nvSpPr>
        <p:spPr>
          <a:xfrm>
            <a:off x="6856374" y="808677"/>
            <a:ext cx="1535430" cy="3378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Soil Vent Stack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75mm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Waste Stack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125mm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1AE31-D563-5691-060F-9061F3E02386}"/>
              </a:ext>
            </a:extLst>
          </p:cNvPr>
          <p:cNvSpPr txBox="1"/>
          <p:nvPr/>
        </p:nvSpPr>
        <p:spPr>
          <a:xfrm>
            <a:off x="6856374" y="1187137"/>
            <a:ext cx="171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Soil Stack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100mm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Waste Vent Stack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dia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100mm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0B2D7-5D2C-F445-1DAD-F947700E7783}"/>
              </a:ext>
            </a:extLst>
          </p:cNvPr>
          <p:cNvSpPr txBox="1"/>
          <p:nvPr/>
        </p:nvSpPr>
        <p:spPr>
          <a:xfrm>
            <a:off x="11093095" y="5362897"/>
            <a:ext cx="3644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GL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3EE59-4198-0648-2340-09D8948C75DB}"/>
              </a:ext>
            </a:extLst>
          </p:cNvPr>
          <p:cNvSpPr txBox="1"/>
          <p:nvPr/>
        </p:nvSpPr>
        <p:spPr>
          <a:xfrm>
            <a:off x="11673691" y="6214938"/>
            <a:ext cx="4585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Main Sewer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453D7-CDFD-06D3-B47A-D24C92B7ECA6}"/>
              </a:ext>
            </a:extLst>
          </p:cNvPr>
          <p:cNvSpPr txBox="1"/>
          <p:nvPr/>
        </p:nvSpPr>
        <p:spPr>
          <a:xfrm>
            <a:off x="7900411" y="465191"/>
            <a:ext cx="3644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10’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FB1E0-6938-68D3-279F-D9057FC05569}"/>
              </a:ext>
            </a:extLst>
          </p:cNvPr>
          <p:cNvCxnSpPr>
            <a:cxnSpLocks/>
          </p:cNvCxnSpPr>
          <p:nvPr/>
        </p:nvCxnSpPr>
        <p:spPr>
          <a:xfrm>
            <a:off x="10202932" y="172515"/>
            <a:ext cx="0" cy="213887"/>
          </a:xfrm>
          <a:prstGeom prst="straightConnector1">
            <a:avLst/>
          </a:prstGeom>
          <a:ln w="635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E85100-1049-A773-ABD4-FF37792E045D}"/>
              </a:ext>
            </a:extLst>
          </p:cNvPr>
          <p:cNvSpPr txBox="1"/>
          <p:nvPr/>
        </p:nvSpPr>
        <p:spPr>
          <a:xfrm>
            <a:off x="10282931" y="174762"/>
            <a:ext cx="3644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6.5’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55269-E94B-CCC9-3B70-66B5058FAFC7}"/>
              </a:ext>
            </a:extLst>
          </p:cNvPr>
          <p:cNvSpPr txBox="1"/>
          <p:nvPr/>
        </p:nvSpPr>
        <p:spPr>
          <a:xfrm>
            <a:off x="10727419" y="279458"/>
            <a:ext cx="3644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12F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987C1-2287-B23B-5BE6-FD38B693902E}"/>
              </a:ext>
            </a:extLst>
          </p:cNvPr>
          <p:cNvSpPr/>
          <p:nvPr/>
        </p:nvSpPr>
        <p:spPr>
          <a:xfrm>
            <a:off x="0" y="1939445"/>
            <a:ext cx="6114982" cy="2298326"/>
          </a:xfrm>
          <a:prstGeom prst="rect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08F6CF-51C1-94CA-0D6E-67D77B716931}"/>
              </a:ext>
            </a:extLst>
          </p:cNvPr>
          <p:cNvSpPr txBox="1">
            <a:spLocks/>
          </p:cNvSpPr>
          <p:nvPr/>
        </p:nvSpPr>
        <p:spPr>
          <a:xfrm>
            <a:off x="1425766" y="2100844"/>
            <a:ext cx="4670234" cy="1975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VERTICAL PIPES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36B001-E771-1E15-CC52-4D642C04E5D4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A6E1B3-C741-E0AC-140C-F2928C4044CE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20C21D-538C-165A-4569-4F388E285849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5A7C58-AAFD-A267-F282-F98D157AFB6D}"/>
                </a:ext>
              </a:extLst>
            </p:cNvPr>
            <p:cNvSpPr txBox="1"/>
            <p:nvPr/>
          </p:nvSpPr>
          <p:spPr>
            <a:xfrm>
              <a:off x="11476412" y="6498997"/>
              <a:ext cx="3644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343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51"/>
          <p:cNvCxnSpPr/>
          <p:nvPr/>
        </p:nvCxnSpPr>
        <p:spPr>
          <a:xfrm>
            <a:off x="3533398" y="2188828"/>
            <a:ext cx="1473579" cy="37759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8" name="Google Shape;1168;p51"/>
          <p:cNvCxnSpPr/>
          <p:nvPr/>
        </p:nvCxnSpPr>
        <p:spPr>
          <a:xfrm rot="10800000" flipH="1">
            <a:off x="3546098" y="3280612"/>
            <a:ext cx="877187" cy="1527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9" name="Google Shape;1169;p51"/>
          <p:cNvCxnSpPr/>
          <p:nvPr/>
        </p:nvCxnSpPr>
        <p:spPr>
          <a:xfrm rot="10800000" flipH="1">
            <a:off x="3533398" y="4525594"/>
            <a:ext cx="850788" cy="355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bg2">
                <a:lumMod val="1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0" name="Google Shape;1170;p51"/>
          <p:cNvCxnSpPr/>
          <p:nvPr/>
        </p:nvCxnSpPr>
        <p:spPr>
          <a:xfrm rot="10800000" flipH="1">
            <a:off x="7139180" y="2221894"/>
            <a:ext cx="1284381" cy="2727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71" name="Google Shape;1171;p51"/>
          <p:cNvCxnSpPr/>
          <p:nvPr/>
        </p:nvCxnSpPr>
        <p:spPr>
          <a:xfrm>
            <a:off x="7305243" y="3363578"/>
            <a:ext cx="1118384" cy="2107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75000"/>
                <a:lumOff val="25000"/>
              </a:schemeClr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72" name="Google Shape;1172;p51"/>
          <p:cNvCxnSpPr>
            <a:cxnSpLocks/>
          </p:cNvCxnSpPr>
          <p:nvPr/>
        </p:nvCxnSpPr>
        <p:spPr>
          <a:xfrm>
            <a:off x="7841039" y="4645013"/>
            <a:ext cx="656976" cy="4805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173" name="Google Shape;1173;p51"/>
          <p:cNvGrpSpPr/>
          <p:nvPr/>
        </p:nvGrpSpPr>
        <p:grpSpPr>
          <a:xfrm>
            <a:off x="4234857" y="2011320"/>
            <a:ext cx="3708190" cy="3701383"/>
            <a:chOff x="3573813" y="1821300"/>
            <a:chExt cx="1711918" cy="1708776"/>
          </a:xfrm>
        </p:grpSpPr>
        <p:sp>
          <p:nvSpPr>
            <p:cNvPr id="1174" name="Google Shape;1174;p51"/>
            <p:cNvSpPr/>
            <p:nvPr/>
          </p:nvSpPr>
          <p:spPr>
            <a:xfrm>
              <a:off x="4339547" y="2255413"/>
              <a:ext cx="751015" cy="604197"/>
            </a:xfrm>
            <a:custGeom>
              <a:avLst/>
              <a:gdLst/>
              <a:ahLst/>
              <a:cxnLst/>
              <a:rect l="l" t="t" r="r" b="b"/>
              <a:pathLst>
                <a:path w="13622" h="10959" extrusionOk="0">
                  <a:moveTo>
                    <a:pt x="4106" y="0"/>
                  </a:moveTo>
                  <a:cubicBezTo>
                    <a:pt x="1855" y="0"/>
                    <a:pt x="33" y="1825"/>
                    <a:pt x="33" y="4076"/>
                  </a:cubicBezTo>
                  <a:cubicBezTo>
                    <a:pt x="33" y="6327"/>
                    <a:pt x="1" y="10958"/>
                    <a:pt x="1" y="10958"/>
                  </a:cubicBezTo>
                  <a:cubicBezTo>
                    <a:pt x="1" y="10958"/>
                    <a:pt x="1035" y="8686"/>
                    <a:pt x="3530" y="8314"/>
                  </a:cubicBezTo>
                  <a:cubicBezTo>
                    <a:pt x="3845" y="8267"/>
                    <a:pt x="9521" y="8203"/>
                    <a:pt x="9521" y="8203"/>
                  </a:cubicBezTo>
                  <a:cubicBezTo>
                    <a:pt x="11786" y="8203"/>
                    <a:pt x="13622" y="6367"/>
                    <a:pt x="13622" y="4101"/>
                  </a:cubicBezTo>
                  <a:cubicBezTo>
                    <a:pt x="13622" y="1836"/>
                    <a:pt x="11786" y="0"/>
                    <a:pt x="9521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339547" y="1821300"/>
              <a:ext cx="628510" cy="505786"/>
            </a:xfrm>
            <a:custGeom>
              <a:avLst/>
              <a:gdLst/>
              <a:ahLst/>
              <a:cxnLst/>
              <a:rect l="l" t="t" r="r" b="b"/>
              <a:pathLst>
                <a:path w="11400" h="9174" extrusionOk="0">
                  <a:moveTo>
                    <a:pt x="3437" y="1"/>
                  </a:moveTo>
                  <a:cubicBezTo>
                    <a:pt x="1551" y="1"/>
                    <a:pt x="26" y="1529"/>
                    <a:pt x="26" y="3411"/>
                  </a:cubicBezTo>
                  <a:cubicBezTo>
                    <a:pt x="26" y="5294"/>
                    <a:pt x="1" y="9173"/>
                    <a:pt x="1" y="9173"/>
                  </a:cubicBezTo>
                  <a:cubicBezTo>
                    <a:pt x="1" y="9173"/>
                    <a:pt x="867" y="7269"/>
                    <a:pt x="2953" y="6958"/>
                  </a:cubicBezTo>
                  <a:cubicBezTo>
                    <a:pt x="3215" y="6919"/>
                    <a:pt x="7967" y="6865"/>
                    <a:pt x="7967" y="6865"/>
                  </a:cubicBezTo>
                  <a:cubicBezTo>
                    <a:pt x="9861" y="6865"/>
                    <a:pt x="11400" y="5330"/>
                    <a:pt x="11400" y="3433"/>
                  </a:cubicBezTo>
                  <a:cubicBezTo>
                    <a:pt x="11400" y="1540"/>
                    <a:pt x="9861" y="1"/>
                    <a:pt x="7967" y="1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3893470" y="1951743"/>
              <a:ext cx="431577" cy="347114"/>
            </a:xfrm>
            <a:custGeom>
              <a:avLst/>
              <a:gdLst/>
              <a:ahLst/>
              <a:cxnLst/>
              <a:rect l="l" t="t" r="r" b="b"/>
              <a:pathLst>
                <a:path w="7828" h="6296" extrusionOk="0">
                  <a:moveTo>
                    <a:pt x="2359" y="0"/>
                  </a:moveTo>
                  <a:cubicBezTo>
                    <a:pt x="1056" y="0"/>
                    <a:pt x="0" y="1056"/>
                    <a:pt x="0" y="2355"/>
                  </a:cubicBezTo>
                  <a:cubicBezTo>
                    <a:pt x="0" y="3658"/>
                    <a:pt x="1056" y="4710"/>
                    <a:pt x="2359" y="4710"/>
                  </a:cubicBezTo>
                  <a:cubicBezTo>
                    <a:pt x="2359" y="4710"/>
                    <a:pt x="5619" y="4749"/>
                    <a:pt x="5798" y="4774"/>
                  </a:cubicBezTo>
                  <a:cubicBezTo>
                    <a:pt x="7229" y="4989"/>
                    <a:pt x="7827" y="6295"/>
                    <a:pt x="7827" y="6295"/>
                  </a:cubicBezTo>
                  <a:cubicBezTo>
                    <a:pt x="7827" y="6295"/>
                    <a:pt x="7809" y="3633"/>
                    <a:pt x="7809" y="2341"/>
                  </a:cubicBezTo>
                  <a:cubicBezTo>
                    <a:pt x="7809" y="1049"/>
                    <a:pt x="6761" y="0"/>
                    <a:pt x="546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3573813" y="2255413"/>
              <a:ext cx="751235" cy="604197"/>
            </a:xfrm>
            <a:custGeom>
              <a:avLst/>
              <a:gdLst/>
              <a:ahLst/>
              <a:cxnLst/>
              <a:rect l="l" t="t" r="r" b="b"/>
              <a:pathLst>
                <a:path w="13626" h="10959" extrusionOk="0">
                  <a:moveTo>
                    <a:pt x="4102" y="0"/>
                  </a:moveTo>
                  <a:cubicBezTo>
                    <a:pt x="1836" y="0"/>
                    <a:pt x="0" y="1836"/>
                    <a:pt x="0" y="4101"/>
                  </a:cubicBezTo>
                  <a:cubicBezTo>
                    <a:pt x="0" y="6367"/>
                    <a:pt x="1836" y="8203"/>
                    <a:pt x="4102" y="8203"/>
                  </a:cubicBezTo>
                  <a:cubicBezTo>
                    <a:pt x="4102" y="8203"/>
                    <a:pt x="9781" y="8267"/>
                    <a:pt x="10096" y="8314"/>
                  </a:cubicBezTo>
                  <a:cubicBezTo>
                    <a:pt x="12587" y="8686"/>
                    <a:pt x="13625" y="10958"/>
                    <a:pt x="13625" y="10958"/>
                  </a:cubicBezTo>
                  <a:cubicBezTo>
                    <a:pt x="13625" y="10958"/>
                    <a:pt x="13593" y="6327"/>
                    <a:pt x="13593" y="4076"/>
                  </a:cubicBezTo>
                  <a:cubicBezTo>
                    <a:pt x="13593" y="1825"/>
                    <a:pt x="11768" y="0"/>
                    <a:pt x="9517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3573813" y="2767593"/>
              <a:ext cx="751235" cy="604252"/>
            </a:xfrm>
            <a:custGeom>
              <a:avLst/>
              <a:gdLst/>
              <a:ahLst/>
              <a:cxnLst/>
              <a:rect l="l" t="t" r="r" b="b"/>
              <a:pathLst>
                <a:path w="13626" h="10960" extrusionOk="0">
                  <a:moveTo>
                    <a:pt x="4102" y="1"/>
                  </a:moveTo>
                  <a:cubicBezTo>
                    <a:pt x="1836" y="1"/>
                    <a:pt x="0" y="1837"/>
                    <a:pt x="0" y="4102"/>
                  </a:cubicBezTo>
                  <a:cubicBezTo>
                    <a:pt x="0" y="6364"/>
                    <a:pt x="1836" y="8200"/>
                    <a:pt x="4102" y="8200"/>
                  </a:cubicBezTo>
                  <a:cubicBezTo>
                    <a:pt x="4102" y="8200"/>
                    <a:pt x="9781" y="8268"/>
                    <a:pt x="10096" y="8314"/>
                  </a:cubicBezTo>
                  <a:cubicBezTo>
                    <a:pt x="12587" y="8683"/>
                    <a:pt x="13625" y="10959"/>
                    <a:pt x="13625" y="10959"/>
                  </a:cubicBezTo>
                  <a:cubicBezTo>
                    <a:pt x="13625" y="10959"/>
                    <a:pt x="13593" y="6325"/>
                    <a:pt x="13593" y="4073"/>
                  </a:cubicBezTo>
                  <a:cubicBezTo>
                    <a:pt x="13593" y="1822"/>
                    <a:pt x="11768" y="1"/>
                    <a:pt x="951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339547" y="2768806"/>
              <a:ext cx="946184" cy="761270"/>
            </a:xfrm>
            <a:custGeom>
              <a:avLst/>
              <a:gdLst/>
              <a:ahLst/>
              <a:cxnLst/>
              <a:rect l="l" t="t" r="r" b="b"/>
              <a:pathLst>
                <a:path w="17162" h="13808" extrusionOk="0">
                  <a:moveTo>
                    <a:pt x="5172" y="0"/>
                  </a:moveTo>
                  <a:cubicBezTo>
                    <a:pt x="2338" y="0"/>
                    <a:pt x="40" y="2298"/>
                    <a:pt x="40" y="5136"/>
                  </a:cubicBezTo>
                  <a:cubicBezTo>
                    <a:pt x="40" y="7970"/>
                    <a:pt x="1" y="13807"/>
                    <a:pt x="1" y="13807"/>
                  </a:cubicBezTo>
                  <a:cubicBezTo>
                    <a:pt x="1" y="13807"/>
                    <a:pt x="1307" y="10944"/>
                    <a:pt x="4446" y="10475"/>
                  </a:cubicBezTo>
                  <a:cubicBezTo>
                    <a:pt x="4843" y="10415"/>
                    <a:pt x="11994" y="10336"/>
                    <a:pt x="11994" y="10336"/>
                  </a:cubicBezTo>
                  <a:cubicBezTo>
                    <a:pt x="14846" y="10336"/>
                    <a:pt x="17161" y="8020"/>
                    <a:pt x="17161" y="5168"/>
                  </a:cubicBezTo>
                  <a:cubicBezTo>
                    <a:pt x="17161" y="2316"/>
                    <a:pt x="14846" y="0"/>
                    <a:pt x="11994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180" name="Google Shape;1180;p51"/>
          <p:cNvSpPr/>
          <p:nvPr/>
        </p:nvSpPr>
        <p:spPr>
          <a:xfrm>
            <a:off x="6718963" y="2221893"/>
            <a:ext cx="394236" cy="394266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8" tIns="121898" rIns="121898" bIns="121898" anchor="ctr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grpSp>
        <p:nvGrpSpPr>
          <p:cNvPr id="1181" name="Google Shape;1181;p51"/>
          <p:cNvGrpSpPr/>
          <p:nvPr/>
        </p:nvGrpSpPr>
        <p:grpSpPr>
          <a:xfrm>
            <a:off x="5035688" y="2372638"/>
            <a:ext cx="395904" cy="393124"/>
            <a:chOff x="-63250675" y="3744075"/>
            <a:chExt cx="320350" cy="318100"/>
          </a:xfrm>
        </p:grpSpPr>
        <p:sp>
          <p:nvSpPr>
            <p:cNvPr id="1182" name="Google Shape;118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51"/>
          <p:cNvGrpSpPr/>
          <p:nvPr/>
        </p:nvGrpSpPr>
        <p:grpSpPr>
          <a:xfrm>
            <a:off x="4395801" y="3221069"/>
            <a:ext cx="392289" cy="389540"/>
            <a:chOff x="-64781025" y="3361050"/>
            <a:chExt cx="317425" cy="315200"/>
          </a:xfrm>
        </p:grpSpPr>
        <p:sp>
          <p:nvSpPr>
            <p:cNvPr id="1186" name="Google Shape;1186;p51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190" name="Google Shape;1190;p51"/>
          <p:cNvSpPr/>
          <p:nvPr/>
        </p:nvSpPr>
        <p:spPr>
          <a:xfrm>
            <a:off x="7340396" y="4508614"/>
            <a:ext cx="392289" cy="390342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8" tIns="121898" rIns="121898" bIns="121898" anchor="ctr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sp>
        <p:nvSpPr>
          <p:cNvPr id="1191" name="Google Shape;1191;p51"/>
          <p:cNvSpPr/>
          <p:nvPr/>
        </p:nvSpPr>
        <p:spPr>
          <a:xfrm>
            <a:off x="7006487" y="3206809"/>
            <a:ext cx="333895" cy="392289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898" tIns="121898" rIns="121898" bIns="121898" anchor="ctr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grpSp>
        <p:nvGrpSpPr>
          <p:cNvPr id="1192" name="Google Shape;1192;p51"/>
          <p:cNvGrpSpPr/>
          <p:nvPr/>
        </p:nvGrpSpPr>
        <p:grpSpPr>
          <a:xfrm>
            <a:off x="4425221" y="4341070"/>
            <a:ext cx="391332" cy="392320"/>
            <a:chOff x="-61784125" y="3377700"/>
            <a:chExt cx="316650" cy="317450"/>
          </a:xfrm>
        </p:grpSpPr>
        <p:sp>
          <p:nvSpPr>
            <p:cNvPr id="1193" name="Google Shape;1193;p51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pPr marL="0" marR="0" lvl="0" indent="0" algn="l" defTabSz="12190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5" name="Google Shape;347;p41">
            <a:extLst>
              <a:ext uri="{FF2B5EF4-FFF2-40B4-BE49-F238E27FC236}">
                <a16:creationId xmlns:a16="http://schemas.microsoft.com/office/drawing/2014/main" id="{59D3813C-9D52-4FBB-9DE6-1FCE8C31A1F3}"/>
              </a:ext>
            </a:extLst>
          </p:cNvPr>
          <p:cNvSpPr txBox="1"/>
          <p:nvPr/>
        </p:nvSpPr>
        <p:spPr>
          <a:xfrm>
            <a:off x="539665" y="4590552"/>
            <a:ext cx="2721959" cy="73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r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ANALYSIS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347;p41">
            <a:extLst>
              <a:ext uri="{FF2B5EF4-FFF2-40B4-BE49-F238E27FC236}">
                <a16:creationId xmlns:a16="http://schemas.microsoft.com/office/drawing/2014/main" id="{03E3088E-4FA4-44C3-B77F-FC45A100AE30}"/>
              </a:ext>
            </a:extLst>
          </p:cNvPr>
          <p:cNvSpPr txBox="1"/>
          <p:nvPr/>
        </p:nvSpPr>
        <p:spPr>
          <a:xfrm>
            <a:off x="552973" y="3182494"/>
            <a:ext cx="2721959" cy="73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r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ASSOCIATED COST </a:t>
            </a:r>
          </a:p>
          <a:p>
            <a:pPr marL="0" marR="0" lvl="0" indent="0" algn="r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AND BENEFIT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347;p41">
            <a:extLst>
              <a:ext uri="{FF2B5EF4-FFF2-40B4-BE49-F238E27FC236}">
                <a16:creationId xmlns:a16="http://schemas.microsoft.com/office/drawing/2014/main" id="{214654CE-9496-4597-818D-266DE04CE27D}"/>
              </a:ext>
            </a:extLst>
          </p:cNvPr>
          <p:cNvSpPr txBox="1"/>
          <p:nvPr/>
        </p:nvSpPr>
        <p:spPr>
          <a:xfrm>
            <a:off x="673103" y="1979845"/>
            <a:ext cx="2721959" cy="65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r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PROJECT LIFETIME</a:t>
            </a:r>
          </a:p>
          <a:p>
            <a:pPr marL="0" marR="0" lvl="0" indent="0" algn="r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/>
                <a:sym typeface="Montserrat"/>
              </a:rPr>
              <a:t>50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 YEARS)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347;p41">
            <a:extLst>
              <a:ext uri="{FF2B5EF4-FFF2-40B4-BE49-F238E27FC236}">
                <a16:creationId xmlns:a16="http://schemas.microsoft.com/office/drawing/2014/main" id="{041FE976-D8B3-48A9-BE94-3330A398323D}"/>
              </a:ext>
            </a:extLst>
          </p:cNvPr>
          <p:cNvSpPr txBox="1"/>
          <p:nvPr/>
        </p:nvSpPr>
        <p:spPr>
          <a:xfrm>
            <a:off x="8621826" y="2072741"/>
            <a:ext cx="2721959" cy="56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8.2%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Montserrat"/>
              <a:sym typeface="Montserra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43ECE6-5CD4-4B23-8772-3A672FA79236}"/>
              </a:ext>
            </a:extLst>
          </p:cNvPr>
          <p:cNvSpPr/>
          <p:nvPr/>
        </p:nvSpPr>
        <p:spPr>
          <a:xfrm>
            <a:off x="8621826" y="1887563"/>
            <a:ext cx="2417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FIRR</a:t>
            </a:r>
          </a:p>
        </p:txBody>
      </p:sp>
      <p:sp>
        <p:nvSpPr>
          <p:cNvPr id="58" name="Google Shape;347;p41">
            <a:extLst>
              <a:ext uri="{FF2B5EF4-FFF2-40B4-BE49-F238E27FC236}">
                <a16:creationId xmlns:a16="http://schemas.microsoft.com/office/drawing/2014/main" id="{14BA2441-9935-45E4-A91A-3A8208C9A1C3}"/>
              </a:ext>
            </a:extLst>
          </p:cNvPr>
          <p:cNvSpPr txBox="1"/>
          <p:nvPr/>
        </p:nvSpPr>
        <p:spPr>
          <a:xfrm>
            <a:off x="8621826" y="3385881"/>
            <a:ext cx="2721959" cy="56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14%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Montserrat"/>
              <a:sym typeface="Montserra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0CAC88-C4BD-47B0-A288-E8DC3DD29B58}"/>
              </a:ext>
            </a:extLst>
          </p:cNvPr>
          <p:cNvSpPr/>
          <p:nvPr/>
        </p:nvSpPr>
        <p:spPr>
          <a:xfrm>
            <a:off x="8621825" y="3194301"/>
            <a:ext cx="2417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EIRR</a:t>
            </a:r>
          </a:p>
        </p:txBody>
      </p:sp>
      <p:sp>
        <p:nvSpPr>
          <p:cNvPr id="60" name="Google Shape;347;p41">
            <a:extLst>
              <a:ext uri="{FF2B5EF4-FFF2-40B4-BE49-F238E27FC236}">
                <a16:creationId xmlns:a16="http://schemas.microsoft.com/office/drawing/2014/main" id="{66681517-EF96-4E17-8A18-072A3A6AA99D}"/>
              </a:ext>
            </a:extLst>
          </p:cNvPr>
          <p:cNvSpPr txBox="1"/>
          <p:nvPr/>
        </p:nvSpPr>
        <p:spPr>
          <a:xfrm>
            <a:off x="8606368" y="4860957"/>
            <a:ext cx="2721959" cy="101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0" marR="0" lvl="0" indent="0" algn="l" defTabSz="1219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DR&lt;IRR     BCR&gt;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Montserrat"/>
              <a:sym typeface="Montserra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4B80B0-ACC3-4542-8925-B27D0A67F537}"/>
              </a:ext>
            </a:extLst>
          </p:cNvPr>
          <p:cNvSpPr/>
          <p:nvPr/>
        </p:nvSpPr>
        <p:spPr>
          <a:xfrm>
            <a:off x="8652180" y="4618039"/>
            <a:ext cx="24171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INDICATOR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1DA87D-FF52-879B-0F5C-7115876C202E}"/>
              </a:ext>
            </a:extLst>
          </p:cNvPr>
          <p:cNvCxnSpPr>
            <a:cxnSpLocks/>
          </p:cNvCxnSpPr>
          <p:nvPr/>
        </p:nvCxnSpPr>
        <p:spPr>
          <a:xfrm>
            <a:off x="9675289" y="5122517"/>
            <a:ext cx="1551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B4D1C93-29D3-E2AA-583A-4651204437A4}"/>
              </a:ext>
            </a:extLst>
          </p:cNvPr>
          <p:cNvSpPr/>
          <p:nvPr/>
        </p:nvSpPr>
        <p:spPr>
          <a:xfrm>
            <a:off x="902160" y="1895906"/>
            <a:ext cx="2599829" cy="881766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D8A35-BA10-CCB0-7978-F4DBF22B2570}"/>
              </a:ext>
            </a:extLst>
          </p:cNvPr>
          <p:cNvSpPr/>
          <p:nvPr/>
        </p:nvSpPr>
        <p:spPr>
          <a:xfrm>
            <a:off x="875985" y="3120554"/>
            <a:ext cx="2599829" cy="881766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2A4080-6DD6-7049-7141-C1F026185E2E}"/>
              </a:ext>
            </a:extLst>
          </p:cNvPr>
          <p:cNvSpPr/>
          <p:nvPr/>
        </p:nvSpPr>
        <p:spPr>
          <a:xfrm>
            <a:off x="885933" y="4420073"/>
            <a:ext cx="2599829" cy="881766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265C9E-A5B2-BA83-EDB9-57061AAEEB9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2075" y="2777672"/>
            <a:ext cx="0" cy="329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00D80E-9CBE-F785-D54B-020C892D3B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175900" y="4002320"/>
            <a:ext cx="9948" cy="417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7494AAE-95B8-B624-A5A2-377EF60B335F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FINANCIAL AND ECONOMIC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E88EFC-2EF7-F24F-CA56-525D3E06E6CF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5F7C90-ACB9-EBD2-4A58-0BF83178FB84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4D9785-3D9F-234F-F993-BB5A86EF47F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D591AC-3838-3C21-6907-4FA6B94EB2F9}"/>
                </a:ext>
              </a:extLst>
            </p:cNvPr>
            <p:cNvSpPr txBox="1"/>
            <p:nvPr/>
          </p:nvSpPr>
          <p:spPr>
            <a:xfrm>
              <a:off x="11452634" y="6498997"/>
              <a:ext cx="388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49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45AF08-4B8A-A06D-462F-734D0AFDD86B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CURRENT SCENARIO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3DBD0A-AE28-61FB-D800-711CB8F7BC7C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2F949B-A03D-7087-BD58-E443D39922D8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99F530-7B49-F3CB-D45B-8EBAA158A235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0D2836-304B-6FB2-EFC0-6CE244E3141C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A56DA4-1F9C-738C-3909-DFF693EDFF45}"/>
              </a:ext>
            </a:extLst>
          </p:cNvPr>
          <p:cNvGrpSpPr/>
          <p:nvPr/>
        </p:nvGrpSpPr>
        <p:grpSpPr>
          <a:xfrm>
            <a:off x="2158056" y="1880015"/>
            <a:ext cx="7875887" cy="4120718"/>
            <a:chOff x="1877706" y="1903165"/>
            <a:chExt cx="7875887" cy="41207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8543893-B712-F696-D603-ABBACB009042}"/>
                </a:ext>
              </a:extLst>
            </p:cNvPr>
            <p:cNvGrpSpPr/>
            <p:nvPr/>
          </p:nvGrpSpPr>
          <p:grpSpPr>
            <a:xfrm>
              <a:off x="1959116" y="1903165"/>
              <a:ext cx="3226342" cy="1002507"/>
              <a:chOff x="1959116" y="1903165"/>
              <a:chExt cx="3226342" cy="1002507"/>
            </a:xfrm>
          </p:grpSpPr>
          <p:pic>
            <p:nvPicPr>
              <p:cNvPr id="25" name="Graphic 24" descr="City with solid fill">
                <a:extLst>
                  <a:ext uri="{FF2B5EF4-FFF2-40B4-BE49-F238E27FC236}">
                    <a16:creationId xmlns:a16="http://schemas.microsoft.com/office/drawing/2014/main" id="{D8584CA3-68BA-F8AB-795E-FBA37F1E8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9116" y="1903165"/>
                <a:ext cx="830383" cy="1002507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147612-22AF-D7B1-1598-942182C0BC7A}"/>
                  </a:ext>
                </a:extLst>
              </p:cNvPr>
              <p:cNvSpPr txBox="1"/>
              <p:nvPr/>
            </p:nvSpPr>
            <p:spPr>
              <a:xfrm>
                <a:off x="3078865" y="2189733"/>
                <a:ext cx="2106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27</a:t>
                </a:r>
                <a:r>
                  <a:rPr lang="en-US" sz="2000" b="1" dirty="0">
                    <a:latin typeface="Georgia" panose="02040502050405020303" pitchFamily="18" charset="0"/>
                  </a:rPr>
                  <a:t> Buildings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8B2DEB-A33E-8262-417B-12F14EC4EA17}"/>
                </a:ext>
              </a:extLst>
            </p:cNvPr>
            <p:cNvGrpSpPr/>
            <p:nvPr/>
          </p:nvGrpSpPr>
          <p:grpSpPr>
            <a:xfrm>
              <a:off x="6698569" y="3583235"/>
              <a:ext cx="3055024" cy="914400"/>
              <a:chOff x="1964041" y="3425512"/>
              <a:chExt cx="3055024" cy="914400"/>
            </a:xfrm>
          </p:grpSpPr>
          <p:pic>
            <p:nvPicPr>
              <p:cNvPr id="31" name="Graphic 30" descr="Sports Field with solid fill">
                <a:extLst>
                  <a:ext uri="{FF2B5EF4-FFF2-40B4-BE49-F238E27FC236}">
                    <a16:creationId xmlns:a16="http://schemas.microsoft.com/office/drawing/2014/main" id="{C4E5FEFA-6C8D-F6FA-D373-36CF01DF2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64041" y="342551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8A85D1F-00F0-383B-4809-1955003D38F3}"/>
                  </a:ext>
                </a:extLst>
              </p:cNvPr>
              <p:cNvSpPr txBox="1"/>
              <p:nvPr/>
            </p:nvSpPr>
            <p:spPr>
              <a:xfrm>
                <a:off x="3080793" y="3698046"/>
                <a:ext cx="1938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2</a:t>
                </a:r>
                <a:r>
                  <a:rPr lang="en-US" sz="2000" b="1" dirty="0">
                    <a:latin typeface="Georgia" panose="02040502050405020303" pitchFamily="18" charset="0"/>
                  </a:rPr>
                  <a:t> Sport Field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5071BA-E806-CADB-D4B4-0995B2FFFD39}"/>
                </a:ext>
              </a:extLst>
            </p:cNvPr>
            <p:cNvSpPr txBox="1"/>
            <p:nvPr/>
          </p:nvSpPr>
          <p:spPr>
            <a:xfrm>
              <a:off x="7838703" y="5381505"/>
              <a:ext cx="1782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1</a:t>
              </a:r>
              <a:r>
                <a:rPr lang="en-US" sz="2000" b="1" dirty="0">
                  <a:latin typeface="Georgia" panose="02040502050405020303" pitchFamily="18" charset="0"/>
                </a:rPr>
                <a:t> Mosque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C6A453-30AA-A780-1369-01B5AC2B25B2}"/>
                </a:ext>
              </a:extLst>
            </p:cNvPr>
            <p:cNvGrpSpPr/>
            <p:nvPr/>
          </p:nvGrpSpPr>
          <p:grpSpPr>
            <a:xfrm>
              <a:off x="6650139" y="1903166"/>
              <a:ext cx="3103454" cy="914400"/>
              <a:chOff x="6650139" y="1903166"/>
              <a:chExt cx="3103454" cy="914400"/>
            </a:xfrm>
          </p:grpSpPr>
          <p:pic>
            <p:nvPicPr>
              <p:cNvPr id="21" name="Graphic 20" descr="Anemone and clownfish with solid fill">
                <a:extLst>
                  <a:ext uri="{FF2B5EF4-FFF2-40B4-BE49-F238E27FC236}">
                    <a16:creationId xmlns:a16="http://schemas.microsoft.com/office/drawing/2014/main" id="{31BE3BFA-5687-50A2-8A7A-0C5BAC723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50139" y="190316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05DF13-89A0-810A-1E95-2FCACDC92418}"/>
                  </a:ext>
                </a:extLst>
              </p:cNvPr>
              <p:cNvSpPr txBox="1"/>
              <p:nvPr/>
            </p:nvSpPr>
            <p:spPr>
              <a:xfrm>
                <a:off x="7971092" y="2173045"/>
                <a:ext cx="17825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0</a:t>
                </a:r>
                <a:r>
                  <a:rPr lang="en-US" sz="2000" b="1" dirty="0">
                    <a:latin typeface="Georgia" panose="02040502050405020303" pitchFamily="18" charset="0"/>
                  </a:rPr>
                  <a:t> pond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23-4738-F35F-69C0-FDE77582EBD6}"/>
                </a:ext>
              </a:extLst>
            </p:cNvPr>
            <p:cNvGrpSpPr/>
            <p:nvPr/>
          </p:nvGrpSpPr>
          <p:grpSpPr>
            <a:xfrm>
              <a:off x="1959116" y="3552705"/>
              <a:ext cx="2893905" cy="799247"/>
              <a:chOff x="6650139" y="3540665"/>
              <a:chExt cx="2893905" cy="799247"/>
            </a:xfrm>
          </p:grpSpPr>
          <p:pic>
            <p:nvPicPr>
              <p:cNvPr id="33" name="Graphic 32" descr="Topography Map with solid fill">
                <a:extLst>
                  <a:ext uri="{FF2B5EF4-FFF2-40B4-BE49-F238E27FC236}">
                    <a16:creationId xmlns:a16="http://schemas.microsoft.com/office/drawing/2014/main" id="{9109DEF9-B72C-0C80-52D2-D7ADE9CD6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50139" y="3540665"/>
                <a:ext cx="799247" cy="79924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8609CD-12DC-401E-0644-0F6B56960A5A}"/>
                  </a:ext>
                </a:extLst>
              </p:cNvPr>
              <p:cNvSpPr txBox="1"/>
              <p:nvPr/>
            </p:nvSpPr>
            <p:spPr>
              <a:xfrm>
                <a:off x="7761543" y="3586345"/>
                <a:ext cx="17825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+mj-lt"/>
                  </a:rPr>
                  <a:t>Project area 0.5</a:t>
                </a:r>
                <a:r>
                  <a:rPr lang="en-US" sz="2000" b="1" dirty="0">
                    <a:latin typeface="Georgia" panose="02040502050405020303" pitchFamily="18" charset="0"/>
                  </a:rPr>
                  <a:t> km</a:t>
                </a:r>
                <a:r>
                  <a:rPr lang="en-US" b="1" baseline="30000" dirty="0">
                    <a:latin typeface="Georgia" panose="02040502050405020303" pitchFamily="18" charset="0"/>
                  </a:rPr>
                  <a:t>2 </a:t>
                </a:r>
                <a:endParaRPr lang="en-US" sz="2000" b="1" baseline="30000" dirty="0">
                  <a:latin typeface="Georgia" panose="02040502050405020303" pitchFamily="18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122C8E-7EED-EA25-C4C5-8E8482C59984}"/>
                </a:ext>
              </a:extLst>
            </p:cNvPr>
            <p:cNvGrpSpPr/>
            <p:nvPr/>
          </p:nvGrpSpPr>
          <p:grpSpPr>
            <a:xfrm>
              <a:off x="1877706" y="5021375"/>
              <a:ext cx="3102637" cy="1002508"/>
              <a:chOff x="6658676" y="4913036"/>
              <a:chExt cx="3102637" cy="1002508"/>
            </a:xfrm>
          </p:grpSpPr>
          <p:pic>
            <p:nvPicPr>
              <p:cNvPr id="35" name="Graphic 34" descr="Family with two children with solid fill">
                <a:extLst>
                  <a:ext uri="{FF2B5EF4-FFF2-40B4-BE49-F238E27FC236}">
                    <a16:creationId xmlns:a16="http://schemas.microsoft.com/office/drawing/2014/main" id="{F61419C9-D3B5-5007-A3DC-C5C76AFE3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58676" y="4913036"/>
                <a:ext cx="1002508" cy="1002508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17230D-A283-E70C-250B-CA0C71860E22}"/>
                  </a:ext>
                </a:extLst>
              </p:cNvPr>
              <p:cNvSpPr txBox="1"/>
              <p:nvPr/>
            </p:nvSpPr>
            <p:spPr>
              <a:xfrm>
                <a:off x="7978812" y="5364193"/>
                <a:ext cx="17825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500</a:t>
                </a:r>
                <a:r>
                  <a:rPr lang="en-US" sz="2000" b="1" dirty="0">
                    <a:latin typeface="Georgia" panose="02040502050405020303" pitchFamily="18" charset="0"/>
                  </a:rPr>
                  <a:t> Family</a:t>
                </a:r>
              </a:p>
            </p:txBody>
          </p:sp>
        </p:grpSp>
      </p:grpSp>
      <p:pic>
        <p:nvPicPr>
          <p:cNvPr id="70" name="Graphic 69" descr="Indian building with solid fill">
            <a:extLst>
              <a:ext uri="{FF2B5EF4-FFF2-40B4-BE49-F238E27FC236}">
                <a16:creationId xmlns:a16="http://schemas.microsoft.com/office/drawing/2014/main" id="{71F04F70-5F93-B69E-500D-23C692C550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7349" y="5046479"/>
            <a:ext cx="817540" cy="8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7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8DADE-B896-6AD0-578F-056626212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EE6CB0-0EEE-5489-C377-08F9EEA6BF54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FINANCIAL AND ECONOMIC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61358A-0668-BD2C-13FF-C3A72EDA26FC}"/>
              </a:ext>
            </a:extLst>
          </p:cNvPr>
          <p:cNvCxnSpPr>
            <a:cxnSpLocks/>
          </p:cNvCxnSpPr>
          <p:nvPr/>
        </p:nvCxnSpPr>
        <p:spPr>
          <a:xfrm flipH="1">
            <a:off x="6105408" y="4829961"/>
            <a:ext cx="1" cy="1215932"/>
          </a:xfrm>
          <a:prstGeom prst="line">
            <a:avLst/>
          </a:prstGeom>
          <a:noFill/>
          <a:ln w="28575" cap="flat" cmpd="sng" algn="ctr">
            <a:solidFill>
              <a:srgbClr val="272E3A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28DD9-254F-D731-1898-BD7B7ED9F421}"/>
              </a:ext>
            </a:extLst>
          </p:cNvPr>
          <p:cNvCxnSpPr>
            <a:cxnSpLocks/>
          </p:cNvCxnSpPr>
          <p:nvPr/>
        </p:nvCxnSpPr>
        <p:spPr>
          <a:xfrm flipH="1">
            <a:off x="3852086" y="4249712"/>
            <a:ext cx="1770022" cy="0"/>
          </a:xfrm>
          <a:prstGeom prst="line">
            <a:avLst/>
          </a:prstGeom>
          <a:noFill/>
          <a:ln w="28575" cap="flat" cmpd="sng" algn="ctr">
            <a:solidFill>
              <a:srgbClr val="272E3A"/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06A841-57D9-C8E6-5245-F86FF99012F2}"/>
              </a:ext>
            </a:extLst>
          </p:cNvPr>
          <p:cNvCxnSpPr>
            <a:cxnSpLocks/>
          </p:cNvCxnSpPr>
          <p:nvPr/>
        </p:nvCxnSpPr>
        <p:spPr>
          <a:xfrm flipH="1">
            <a:off x="6696516" y="4249712"/>
            <a:ext cx="1770022" cy="0"/>
          </a:xfrm>
          <a:prstGeom prst="line">
            <a:avLst/>
          </a:prstGeom>
          <a:noFill/>
          <a:ln w="28575" cap="flat" cmpd="sng" algn="ctr">
            <a:solidFill>
              <a:srgbClr val="272E3A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6551B5-F797-3381-0877-815B5FFAE96B}"/>
              </a:ext>
            </a:extLst>
          </p:cNvPr>
          <p:cNvSpPr txBox="1"/>
          <p:nvPr/>
        </p:nvSpPr>
        <p:spPr>
          <a:xfrm>
            <a:off x="4045792" y="3108383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BCR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=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Roboto Light" panose="02000000000000000000" pitchFamily="2" charset="0"/>
              </a:rPr>
              <a:t>0.60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D02C1-0003-28B4-F014-78B600610B76}"/>
              </a:ext>
            </a:extLst>
          </p:cNvPr>
          <p:cNvSpPr txBox="1"/>
          <p:nvPr/>
        </p:nvSpPr>
        <p:spPr>
          <a:xfrm>
            <a:off x="6802878" y="3108383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BCR=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Roboto Light" panose="02000000000000000000" pitchFamily="2" charset="0"/>
              </a:rPr>
              <a:t>1.20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A1619-2706-1069-91F3-82EDB77BC483}"/>
              </a:ext>
            </a:extLst>
          </p:cNvPr>
          <p:cNvSpPr txBox="1"/>
          <p:nvPr/>
        </p:nvSpPr>
        <p:spPr>
          <a:xfrm>
            <a:off x="3186266" y="5114761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NOT FINANCIALLY</a:t>
            </a:r>
          </a:p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 VIABLE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F1AF2-5DD2-4406-7B37-EDAAA4A1B22A}"/>
              </a:ext>
            </a:extLst>
          </p:cNvPr>
          <p:cNvSpPr txBox="1"/>
          <p:nvPr/>
        </p:nvSpPr>
        <p:spPr>
          <a:xfrm>
            <a:off x="6493740" y="5114760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ECONOMICALLY</a:t>
            </a:r>
          </a:p>
          <a:p>
            <a:pPr marL="0" marR="0" lvl="0" indent="0" algn="ctr" defTabSz="228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Roboto Light" panose="02000000000000000000" pitchFamily="2" charset="0"/>
                <a:cs typeface="Roboto Light" panose="02000000000000000000" pitchFamily="2" charset="0"/>
              </a:rPr>
              <a:t> VIABLE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40EA74-6A11-51D8-E989-5418EC134DA8}"/>
              </a:ext>
            </a:extLst>
          </p:cNvPr>
          <p:cNvSpPr/>
          <p:nvPr/>
        </p:nvSpPr>
        <p:spPr>
          <a:xfrm>
            <a:off x="499430" y="3671696"/>
            <a:ext cx="2969094" cy="11846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Financial Analysis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179AA1EE-BB21-B643-ED36-DD63FDE261D0}"/>
              </a:ext>
            </a:extLst>
          </p:cNvPr>
          <p:cNvSpPr/>
          <p:nvPr/>
        </p:nvSpPr>
        <p:spPr>
          <a:xfrm>
            <a:off x="8850100" y="3645326"/>
            <a:ext cx="3052463" cy="118463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Economic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71F67-4547-3D38-F9E4-BBEBF5C36304}"/>
              </a:ext>
            </a:extLst>
          </p:cNvPr>
          <p:cNvCxnSpPr>
            <a:cxnSpLocks/>
          </p:cNvCxnSpPr>
          <p:nvPr/>
        </p:nvCxnSpPr>
        <p:spPr>
          <a:xfrm flipH="1">
            <a:off x="6105408" y="2351059"/>
            <a:ext cx="1" cy="1215932"/>
          </a:xfrm>
          <a:prstGeom prst="line">
            <a:avLst/>
          </a:prstGeom>
          <a:noFill/>
          <a:ln w="28575" cap="flat" cmpd="sng" algn="ctr">
            <a:solidFill>
              <a:srgbClr val="272E3A"/>
            </a:solidFill>
            <a:prstDash val="solid"/>
            <a:miter lim="800000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C57078-3DC4-BB0B-05E4-7572FA51B5D0}"/>
              </a:ext>
            </a:extLst>
          </p:cNvPr>
          <p:cNvSpPr/>
          <p:nvPr/>
        </p:nvSpPr>
        <p:spPr>
          <a:xfrm>
            <a:off x="5259897" y="1359017"/>
            <a:ext cx="1686187" cy="90645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EE348-30A0-F450-1C6C-4CDEFAA852A4}"/>
              </a:ext>
            </a:extLst>
          </p:cNvPr>
          <p:cNvSpPr txBox="1"/>
          <p:nvPr/>
        </p:nvSpPr>
        <p:spPr>
          <a:xfrm>
            <a:off x="5365596" y="1581410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DR=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12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260722-424B-72BA-970E-C151FCA277ED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AFDBD-6312-396E-0F26-F4907ADADC44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FAB396-54A9-538F-A216-C819F5B7FFC8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6A0834-3149-717D-9C1D-D2DC7BFA0583}"/>
                </a:ext>
              </a:extLst>
            </p:cNvPr>
            <p:cNvSpPr txBox="1"/>
            <p:nvPr/>
          </p:nvSpPr>
          <p:spPr>
            <a:xfrm>
              <a:off x="11461688" y="6498997"/>
              <a:ext cx="379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0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EF585DF-D258-4CCF-B164-9D71FD3E538C}"/>
              </a:ext>
            </a:extLst>
          </p:cNvPr>
          <p:cNvGrpSpPr/>
          <p:nvPr/>
        </p:nvGrpSpPr>
        <p:grpSpPr>
          <a:xfrm>
            <a:off x="1184343" y="1665101"/>
            <a:ext cx="9823313" cy="4552318"/>
            <a:chOff x="1173684" y="2050880"/>
            <a:chExt cx="9292697" cy="43064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166ABE-2AD6-428F-847F-54FDC5841BEB}"/>
                </a:ext>
              </a:extLst>
            </p:cNvPr>
            <p:cNvGrpSpPr/>
            <p:nvPr/>
          </p:nvGrpSpPr>
          <p:grpSpPr>
            <a:xfrm>
              <a:off x="1173684" y="2050880"/>
              <a:ext cx="3998768" cy="836248"/>
              <a:chOff x="1173684" y="2050880"/>
              <a:chExt cx="3998768" cy="836248"/>
            </a:xfrm>
          </p:grpSpPr>
          <p:sp>
            <p:nvSpPr>
              <p:cNvPr id="4" name="Regular Pentagon 36">
                <a:extLst>
                  <a:ext uri="{FF2B5EF4-FFF2-40B4-BE49-F238E27FC236}">
                    <a16:creationId xmlns:a16="http://schemas.microsoft.com/office/drawing/2014/main" id="{F6B283B5-CEF4-4F8B-BE74-E900A5D5026B}"/>
                  </a:ext>
                </a:extLst>
              </p:cNvPr>
              <p:cNvSpPr/>
              <p:nvPr/>
            </p:nvSpPr>
            <p:spPr>
              <a:xfrm>
                <a:off x="1173684" y="2050880"/>
                <a:ext cx="878061" cy="836248"/>
              </a:xfrm>
              <a:prstGeom prst="pen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00B916-4761-4038-8A50-114B3EF67F86}"/>
                  </a:ext>
                </a:extLst>
              </p:cNvPr>
              <p:cNvSpPr txBox="1"/>
              <p:nvPr/>
            </p:nvSpPr>
            <p:spPr>
              <a:xfrm>
                <a:off x="1206844" y="2294008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74964E-7A15-4FF2-8C6E-1009E5FB5968}"/>
                  </a:ext>
                </a:extLst>
              </p:cNvPr>
              <p:cNvSpPr txBox="1"/>
              <p:nvPr/>
            </p:nvSpPr>
            <p:spPr>
              <a:xfrm>
                <a:off x="2340973" y="2294008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CASH INFLOW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05F74F-A4E7-4CD2-B3E5-5AEFD39298C4}"/>
                </a:ext>
              </a:extLst>
            </p:cNvPr>
            <p:cNvGrpSpPr/>
            <p:nvPr/>
          </p:nvGrpSpPr>
          <p:grpSpPr>
            <a:xfrm>
              <a:off x="1206845" y="3704128"/>
              <a:ext cx="3982671" cy="836248"/>
              <a:chOff x="1206845" y="1815951"/>
              <a:chExt cx="3982671" cy="836248"/>
            </a:xfrm>
          </p:grpSpPr>
          <p:sp>
            <p:nvSpPr>
              <p:cNvPr id="9" name="Regular Pentagon 36">
                <a:extLst>
                  <a:ext uri="{FF2B5EF4-FFF2-40B4-BE49-F238E27FC236}">
                    <a16:creationId xmlns:a16="http://schemas.microsoft.com/office/drawing/2014/main" id="{319510DF-9C48-4CA3-B72E-BEA4E93A23AB}"/>
                  </a:ext>
                </a:extLst>
              </p:cNvPr>
              <p:cNvSpPr/>
              <p:nvPr/>
            </p:nvSpPr>
            <p:spPr>
              <a:xfrm>
                <a:off x="1206845" y="1815951"/>
                <a:ext cx="878061" cy="836248"/>
              </a:xfrm>
              <a:prstGeom prst="pentagon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2E6E76-937F-4B4B-B393-E57B27DAAAE3}"/>
                  </a:ext>
                </a:extLst>
              </p:cNvPr>
              <p:cNvSpPr txBox="1"/>
              <p:nvPr/>
            </p:nvSpPr>
            <p:spPr>
              <a:xfrm>
                <a:off x="1236492" y="2090506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45C40-6C99-4A9B-AE64-203CF9135394}"/>
                  </a:ext>
                </a:extLst>
              </p:cNvPr>
              <p:cNvSpPr txBox="1"/>
              <p:nvPr/>
            </p:nvSpPr>
            <p:spPr>
              <a:xfrm>
                <a:off x="2358037" y="2109400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CASH OUTFLOW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0365AC-A398-4E2E-86CE-5D64E488BF4A}"/>
                </a:ext>
              </a:extLst>
            </p:cNvPr>
            <p:cNvGrpSpPr/>
            <p:nvPr/>
          </p:nvGrpSpPr>
          <p:grpSpPr>
            <a:xfrm>
              <a:off x="1206845" y="5521053"/>
              <a:ext cx="3982671" cy="836248"/>
              <a:chOff x="1206845" y="1815951"/>
              <a:chExt cx="3982671" cy="836248"/>
            </a:xfrm>
          </p:grpSpPr>
          <p:sp>
            <p:nvSpPr>
              <p:cNvPr id="13" name="Regular Pentagon 36">
                <a:extLst>
                  <a:ext uri="{FF2B5EF4-FFF2-40B4-BE49-F238E27FC236}">
                    <a16:creationId xmlns:a16="http://schemas.microsoft.com/office/drawing/2014/main" id="{EF966C60-D12F-4C71-B7CA-3892C4846AA4}"/>
                  </a:ext>
                </a:extLst>
              </p:cNvPr>
              <p:cNvSpPr/>
              <p:nvPr/>
            </p:nvSpPr>
            <p:spPr>
              <a:xfrm>
                <a:off x="1206845" y="1815951"/>
                <a:ext cx="878061" cy="836248"/>
              </a:xfrm>
              <a:prstGeom prst="pent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E84F0C-76DB-4F52-868D-B3A9CF643EAD}"/>
                  </a:ext>
                </a:extLst>
              </p:cNvPr>
              <p:cNvSpPr txBox="1"/>
              <p:nvPr/>
            </p:nvSpPr>
            <p:spPr>
              <a:xfrm>
                <a:off x="1236492" y="2090506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40FDFA-86B5-470A-B2DA-880F8EBF9C73}"/>
                  </a:ext>
                </a:extLst>
              </p:cNvPr>
              <p:cNvSpPr txBox="1"/>
              <p:nvPr/>
            </p:nvSpPr>
            <p:spPr>
              <a:xfrm>
                <a:off x="2358037" y="2090506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DISCOUNT RATE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B41EAE-39AF-4E1A-A077-DB2225D2853C}"/>
                </a:ext>
              </a:extLst>
            </p:cNvPr>
            <p:cNvGrpSpPr/>
            <p:nvPr/>
          </p:nvGrpSpPr>
          <p:grpSpPr>
            <a:xfrm>
              <a:off x="6467612" y="2050880"/>
              <a:ext cx="3998769" cy="836248"/>
              <a:chOff x="1206843" y="2050880"/>
              <a:chExt cx="3998769" cy="836248"/>
            </a:xfrm>
          </p:grpSpPr>
          <p:sp>
            <p:nvSpPr>
              <p:cNvPr id="17" name="Regular Pentagon 36">
                <a:extLst>
                  <a:ext uri="{FF2B5EF4-FFF2-40B4-BE49-F238E27FC236}">
                    <a16:creationId xmlns:a16="http://schemas.microsoft.com/office/drawing/2014/main" id="{44D1E295-D548-418C-91BC-9D7AA0C96321}"/>
                  </a:ext>
                </a:extLst>
              </p:cNvPr>
              <p:cNvSpPr/>
              <p:nvPr/>
            </p:nvSpPr>
            <p:spPr>
              <a:xfrm>
                <a:off x="1206843" y="2050880"/>
                <a:ext cx="878061" cy="836248"/>
              </a:xfrm>
              <a:prstGeom prst="pen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EBAF57-1C2C-4D8E-A767-B7B978AFD4E1}"/>
                  </a:ext>
                </a:extLst>
              </p:cNvPr>
              <p:cNvSpPr txBox="1"/>
              <p:nvPr/>
            </p:nvSpPr>
            <p:spPr>
              <a:xfrm>
                <a:off x="1236492" y="2271028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717A18-C7C1-468A-A51A-E59B336AE9AF}"/>
                  </a:ext>
                </a:extLst>
              </p:cNvPr>
              <p:cNvSpPr txBox="1"/>
              <p:nvPr/>
            </p:nvSpPr>
            <p:spPr>
              <a:xfrm>
                <a:off x="2374133" y="2186108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EXPECTED CASE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C25A8FA-04D2-4277-97FF-F19D2DB3E2DD}"/>
                </a:ext>
              </a:extLst>
            </p:cNvPr>
            <p:cNvGrpSpPr/>
            <p:nvPr/>
          </p:nvGrpSpPr>
          <p:grpSpPr>
            <a:xfrm>
              <a:off x="6467614" y="3704128"/>
              <a:ext cx="3982672" cy="836248"/>
              <a:chOff x="1206845" y="1815951"/>
              <a:chExt cx="3982672" cy="836248"/>
            </a:xfrm>
          </p:grpSpPr>
          <p:sp>
            <p:nvSpPr>
              <p:cNvPr id="21" name="Regular Pentagon 36">
                <a:extLst>
                  <a:ext uri="{FF2B5EF4-FFF2-40B4-BE49-F238E27FC236}">
                    <a16:creationId xmlns:a16="http://schemas.microsoft.com/office/drawing/2014/main" id="{348C4A90-DEF9-4E9B-BC26-F6B063E6270D}"/>
                  </a:ext>
                </a:extLst>
              </p:cNvPr>
              <p:cNvSpPr/>
              <p:nvPr/>
            </p:nvSpPr>
            <p:spPr>
              <a:xfrm>
                <a:off x="1206845" y="1815951"/>
                <a:ext cx="878061" cy="836248"/>
              </a:xfrm>
              <a:prstGeom prst="pentagon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1A32FF-1E6E-4519-9FA2-16266D0802CD}"/>
                  </a:ext>
                </a:extLst>
              </p:cNvPr>
              <p:cNvSpPr txBox="1"/>
              <p:nvPr/>
            </p:nvSpPr>
            <p:spPr>
              <a:xfrm>
                <a:off x="1236492" y="2090506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CEA765D-0B93-4BD1-954E-788C8FB06168}"/>
                  </a:ext>
                </a:extLst>
              </p:cNvPr>
              <p:cNvSpPr txBox="1"/>
              <p:nvPr/>
            </p:nvSpPr>
            <p:spPr>
              <a:xfrm>
                <a:off x="2358038" y="1928924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PESSIMISTIC CASE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294968-B095-4BA3-AC09-5D45192F7AB8}"/>
                </a:ext>
              </a:extLst>
            </p:cNvPr>
            <p:cNvGrpSpPr/>
            <p:nvPr/>
          </p:nvGrpSpPr>
          <p:grpSpPr>
            <a:xfrm>
              <a:off x="6467614" y="5521053"/>
              <a:ext cx="3982672" cy="836248"/>
              <a:chOff x="1206845" y="1815951"/>
              <a:chExt cx="3982672" cy="836248"/>
            </a:xfrm>
          </p:grpSpPr>
          <p:sp>
            <p:nvSpPr>
              <p:cNvPr id="25" name="Regular Pentagon 36">
                <a:extLst>
                  <a:ext uri="{FF2B5EF4-FFF2-40B4-BE49-F238E27FC236}">
                    <a16:creationId xmlns:a16="http://schemas.microsoft.com/office/drawing/2014/main" id="{7F8FDB8E-13D6-4FCB-B5AE-23021CF07916}"/>
                  </a:ext>
                </a:extLst>
              </p:cNvPr>
              <p:cNvSpPr/>
              <p:nvPr/>
            </p:nvSpPr>
            <p:spPr>
              <a:xfrm>
                <a:off x="1206845" y="1815951"/>
                <a:ext cx="878061" cy="836248"/>
              </a:xfrm>
              <a:prstGeom prst="pentag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E3F9CC-F084-4B1A-8E5A-FD09950CCADD}"/>
                  </a:ext>
                </a:extLst>
              </p:cNvPr>
              <p:cNvSpPr txBox="1"/>
              <p:nvPr/>
            </p:nvSpPr>
            <p:spPr>
              <a:xfrm>
                <a:off x="1236492" y="2090506"/>
                <a:ext cx="818766" cy="320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865D4F-584F-4A5F-B66B-0F202E8B9BC4}"/>
                  </a:ext>
                </a:extLst>
              </p:cNvPr>
              <p:cNvSpPr txBox="1"/>
              <p:nvPr/>
            </p:nvSpPr>
            <p:spPr>
              <a:xfrm>
                <a:off x="2358038" y="1928924"/>
                <a:ext cx="2831479" cy="232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+mn-ea"/>
                    <a:cs typeface="Times New Roman" panose="02020603050405020304" pitchFamily="18" charset="0"/>
                  </a:rPr>
                  <a:t>OPTIMISTIC CASE</a:t>
                </a:r>
              </a:p>
            </p:txBody>
          </p:sp>
        </p:grp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ADB0B8D8-7F8D-CC52-FA14-834C00E98601}"/>
              </a:ext>
            </a:extLst>
          </p:cNvPr>
          <p:cNvSpPr/>
          <p:nvPr/>
        </p:nvSpPr>
        <p:spPr>
          <a:xfrm>
            <a:off x="961663" y="1016361"/>
            <a:ext cx="2661741" cy="529542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Times New Roman" panose="02020603050405020304" pitchFamily="18" charset="0"/>
              </a:rPr>
              <a:t>VARIABLES CONSIDERED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BEF548F5-619F-2F39-98E1-CC6D5F6ED89F}"/>
              </a:ext>
            </a:extLst>
          </p:cNvPr>
          <p:cNvSpPr/>
          <p:nvPr/>
        </p:nvSpPr>
        <p:spPr>
          <a:xfrm>
            <a:off x="6780556" y="1016361"/>
            <a:ext cx="2733261" cy="496963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Times New Roman" panose="02020603050405020304" pitchFamily="18" charset="0"/>
              </a:rPr>
              <a:t>CASES CONSIDERED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600FF-EF5A-EDD2-8AFC-9CCF35E88A3C}"/>
              </a:ext>
            </a:extLst>
          </p:cNvPr>
          <p:cNvSpPr/>
          <p:nvPr/>
        </p:nvSpPr>
        <p:spPr>
          <a:xfrm>
            <a:off x="7899400" y="1658440"/>
            <a:ext cx="2082800" cy="53401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A5C52F-AE01-AE94-EFF8-5699E69B3748}"/>
              </a:ext>
            </a:extLst>
          </p:cNvPr>
          <p:cNvCxnSpPr>
            <a:stCxn id="3" idx="2"/>
          </p:cNvCxnSpPr>
          <p:nvPr/>
        </p:nvCxnSpPr>
        <p:spPr>
          <a:xfrm>
            <a:off x="8940800" y="2192450"/>
            <a:ext cx="0" cy="186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B202B2-CE74-BAF9-543F-53592902DB84}"/>
              </a:ext>
            </a:extLst>
          </p:cNvPr>
          <p:cNvSpPr/>
          <p:nvPr/>
        </p:nvSpPr>
        <p:spPr>
          <a:xfrm>
            <a:off x="7899401" y="2410763"/>
            <a:ext cx="2082798" cy="43749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6A932C-5D50-347F-9B8D-A73220B6416A}"/>
              </a:ext>
            </a:extLst>
          </p:cNvPr>
          <p:cNvSpPr txBox="1"/>
          <p:nvPr/>
        </p:nvSpPr>
        <p:spPr>
          <a:xfrm>
            <a:off x="7988466" y="2453016"/>
            <a:ext cx="1892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BASE CASE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3933B1-E30E-950F-F5BB-EFE32298A662}"/>
              </a:ext>
            </a:extLst>
          </p:cNvPr>
          <p:cNvSpPr/>
          <p:nvPr/>
        </p:nvSpPr>
        <p:spPr>
          <a:xfrm>
            <a:off x="7913385" y="3388200"/>
            <a:ext cx="2274860" cy="53401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EFD9E6-CB81-D855-9116-5005B38F641F}"/>
              </a:ext>
            </a:extLst>
          </p:cNvPr>
          <p:cNvCxnSpPr/>
          <p:nvPr/>
        </p:nvCxnSpPr>
        <p:spPr>
          <a:xfrm>
            <a:off x="9050815" y="3922210"/>
            <a:ext cx="0" cy="186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FB96F50-6272-A203-4CAF-4597A7B48D16}"/>
              </a:ext>
            </a:extLst>
          </p:cNvPr>
          <p:cNvSpPr/>
          <p:nvPr/>
        </p:nvSpPr>
        <p:spPr>
          <a:xfrm>
            <a:off x="7913384" y="4118768"/>
            <a:ext cx="2274855" cy="43749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FAD9A-CAAF-B27E-B272-4CF5A6B0B20C}"/>
              </a:ext>
            </a:extLst>
          </p:cNvPr>
          <p:cNvSpPr txBox="1"/>
          <p:nvPr/>
        </p:nvSpPr>
        <p:spPr>
          <a:xfrm>
            <a:off x="7913384" y="4143238"/>
            <a:ext cx="2274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COST     BENEFIT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0F70BE-C792-EF75-FB70-59D94922A183}"/>
              </a:ext>
            </a:extLst>
          </p:cNvPr>
          <p:cNvCxnSpPr/>
          <p:nvPr/>
        </p:nvCxnSpPr>
        <p:spPr>
          <a:xfrm flipV="1">
            <a:off x="8822267" y="4219173"/>
            <a:ext cx="0" cy="18668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F422C7-F379-D060-F4C8-0F61C8FF3D73}"/>
              </a:ext>
            </a:extLst>
          </p:cNvPr>
          <p:cNvCxnSpPr>
            <a:cxnSpLocks/>
          </p:cNvCxnSpPr>
          <p:nvPr/>
        </p:nvCxnSpPr>
        <p:spPr>
          <a:xfrm>
            <a:off x="10044137" y="4232816"/>
            <a:ext cx="1" cy="18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F7609FE-4C64-AC68-A5E0-A6DCE40393FE}"/>
              </a:ext>
            </a:extLst>
          </p:cNvPr>
          <p:cNvSpPr/>
          <p:nvPr/>
        </p:nvSpPr>
        <p:spPr>
          <a:xfrm>
            <a:off x="7899400" y="5341740"/>
            <a:ext cx="2274855" cy="43749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227EF-9B86-06E1-E09D-D0C377696D7F}"/>
              </a:ext>
            </a:extLst>
          </p:cNvPr>
          <p:cNvSpPr/>
          <p:nvPr/>
        </p:nvSpPr>
        <p:spPr>
          <a:xfrm>
            <a:off x="7913384" y="5964661"/>
            <a:ext cx="2274855" cy="43749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22A4B9-6560-FB66-098D-AB6D61C492C5}"/>
              </a:ext>
            </a:extLst>
          </p:cNvPr>
          <p:cNvCxnSpPr>
            <a:cxnSpLocks/>
          </p:cNvCxnSpPr>
          <p:nvPr/>
        </p:nvCxnSpPr>
        <p:spPr>
          <a:xfrm>
            <a:off x="9036774" y="5777462"/>
            <a:ext cx="0" cy="198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466FCF2-2A25-C123-01B6-3232D010D8FD}"/>
              </a:ext>
            </a:extLst>
          </p:cNvPr>
          <p:cNvSpPr txBox="1"/>
          <p:nvPr/>
        </p:nvSpPr>
        <p:spPr>
          <a:xfrm>
            <a:off x="7820358" y="6004306"/>
            <a:ext cx="2367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COST    BENEFIT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8354F20-B5CB-D086-B78B-B887637D6DB1}"/>
              </a:ext>
            </a:extLst>
          </p:cNvPr>
          <p:cNvCxnSpPr>
            <a:cxnSpLocks/>
          </p:cNvCxnSpPr>
          <p:nvPr/>
        </p:nvCxnSpPr>
        <p:spPr>
          <a:xfrm>
            <a:off x="8642994" y="6086896"/>
            <a:ext cx="1" cy="186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0F04619-90B1-2EDD-23D5-ADB1BBE7DB72}"/>
              </a:ext>
            </a:extLst>
          </p:cNvPr>
          <p:cNvCxnSpPr/>
          <p:nvPr/>
        </p:nvCxnSpPr>
        <p:spPr>
          <a:xfrm flipV="1">
            <a:off x="9867746" y="6080241"/>
            <a:ext cx="0" cy="18668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4DB5255-AE38-A77F-0AF5-F215F1514EA9}"/>
              </a:ext>
            </a:extLst>
          </p:cNvPr>
          <p:cNvSpPr/>
          <p:nvPr/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SENSITIVITY ANALYSIS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51657-36C1-5324-A607-7AFC8578C346}"/>
              </a:ext>
            </a:extLst>
          </p:cNvPr>
          <p:cNvCxnSpPr>
            <a:cxnSpLocks/>
          </p:cNvCxnSpPr>
          <p:nvPr/>
        </p:nvCxnSpPr>
        <p:spPr>
          <a:xfrm>
            <a:off x="5411442" y="1152748"/>
            <a:ext cx="0" cy="5100467"/>
          </a:xfrm>
          <a:prstGeom prst="line">
            <a:avLst/>
          </a:prstGeom>
          <a:ln w="57150">
            <a:solidFill>
              <a:schemeClr val="tx2">
                <a:lumMod val="95000"/>
                <a:lumOff val="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0C6F23-3BDA-915C-314E-859B502B204E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9883E5-F902-07D4-BDF8-77B1A5B797D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5D7401-9E18-DBC5-CE08-D865A7EE0CA4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271D8-0A1F-15A3-76AB-8382CF77D285}"/>
                </a:ext>
              </a:extLst>
            </p:cNvPr>
            <p:cNvSpPr txBox="1"/>
            <p:nvPr/>
          </p:nvSpPr>
          <p:spPr>
            <a:xfrm>
              <a:off x="11470742" y="6498997"/>
              <a:ext cx="370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217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909"/>
          <p:cNvSpPr/>
          <p:nvPr/>
        </p:nvSpPr>
        <p:spPr>
          <a:xfrm>
            <a:off x="814625" y="5555776"/>
            <a:ext cx="1416111" cy="509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14"/>
                </a:moveTo>
                <a:lnTo>
                  <a:pt x="11798" y="19862"/>
                </a:lnTo>
                <a:lnTo>
                  <a:pt x="14442" y="21600"/>
                </a:lnTo>
                <a:lnTo>
                  <a:pt x="21600" y="1738"/>
                </a:lnTo>
                <a:lnTo>
                  <a:pt x="18956" y="0"/>
                </a:lnTo>
                <a:cubicBezTo>
                  <a:pt x="18956" y="0"/>
                  <a:pt x="0" y="9814"/>
                  <a:pt x="0" y="9814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Questrial"/>
                <a:ea typeface="Questrial"/>
                <a:cs typeface="Questrial"/>
                <a:sym typeface="Questrial"/>
              </a:defRPr>
            </a:pPr>
            <a:endParaRPr kumimoji="0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50" name="Shape 917"/>
          <p:cNvSpPr/>
          <p:nvPr/>
        </p:nvSpPr>
        <p:spPr>
          <a:xfrm>
            <a:off x="1991149" y="5342347"/>
            <a:ext cx="1607924" cy="606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93"/>
                </a:moveTo>
                <a:lnTo>
                  <a:pt x="10391" y="17999"/>
                </a:lnTo>
                <a:lnTo>
                  <a:pt x="15297" y="21600"/>
                </a:lnTo>
                <a:lnTo>
                  <a:pt x="21600" y="3602"/>
                </a:lnTo>
                <a:lnTo>
                  <a:pt x="16694" y="0"/>
                </a:lnTo>
                <a:cubicBezTo>
                  <a:pt x="16694" y="0"/>
                  <a:pt x="0" y="8893"/>
                  <a:pt x="0" y="8893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Questrial"/>
                <a:ea typeface="Questrial"/>
                <a:cs typeface="Questrial"/>
                <a:sym typeface="Questrial"/>
              </a:defRPr>
            </a:pPr>
            <a:endParaRPr kumimoji="0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85703" y="3071185"/>
            <a:ext cx="1246566" cy="2759813"/>
            <a:chOff x="1966855" y="3789443"/>
            <a:chExt cx="1245558" cy="1937762"/>
          </a:xfrm>
        </p:grpSpPr>
        <p:sp>
          <p:nvSpPr>
            <p:cNvPr id="51" name="Shape 918"/>
            <p:cNvSpPr/>
            <p:nvPr/>
          </p:nvSpPr>
          <p:spPr>
            <a:xfrm>
              <a:off x="1970791" y="4241022"/>
              <a:ext cx="772816" cy="1486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8532"/>
                  </a:lnTo>
                  <a:lnTo>
                    <a:pt x="0" y="0"/>
                  </a:lnTo>
                  <a:lnTo>
                    <a:pt x="21600" y="3069"/>
                  </a:lnTo>
                  <a:cubicBezTo>
                    <a:pt x="21600" y="3069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2" name="Shape 919"/>
            <p:cNvSpPr/>
            <p:nvPr/>
          </p:nvSpPr>
          <p:spPr>
            <a:xfrm>
              <a:off x="2743483" y="3989325"/>
              <a:ext cx="468806" cy="172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945"/>
                  </a:lnTo>
                  <a:lnTo>
                    <a:pt x="21600" y="0"/>
                  </a:lnTo>
                  <a:lnTo>
                    <a:pt x="0" y="5655"/>
                  </a:lnTo>
                  <a:cubicBezTo>
                    <a:pt x="0" y="5655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3" name="Shape 922"/>
            <p:cNvSpPr/>
            <p:nvPr/>
          </p:nvSpPr>
          <p:spPr>
            <a:xfrm>
              <a:off x="1970791" y="3789443"/>
              <a:ext cx="1241622" cy="663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25"/>
                  </a:moveTo>
                  <a:lnTo>
                    <a:pt x="8155" y="0"/>
                  </a:lnTo>
                  <a:lnTo>
                    <a:pt x="21600" y="6873"/>
                  </a:lnTo>
                  <a:lnTo>
                    <a:pt x="13444" y="21600"/>
                  </a:lnTo>
                  <a:cubicBezTo>
                    <a:pt x="13444" y="21600"/>
                    <a:pt x="0" y="14725"/>
                    <a:pt x="0" y="14725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4" name="Shape 921"/>
            <p:cNvSpPr/>
            <p:nvPr/>
          </p:nvSpPr>
          <p:spPr>
            <a:xfrm>
              <a:off x="1970791" y="3995508"/>
              <a:ext cx="1239618" cy="48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29"/>
                  </a:moveTo>
                  <a:lnTo>
                    <a:pt x="13327" y="19123"/>
                  </a:lnTo>
                  <a:lnTo>
                    <a:pt x="21600" y="0"/>
                  </a:lnTo>
                  <a:lnTo>
                    <a:pt x="13431" y="21600"/>
                  </a:lnTo>
                  <a:cubicBezTo>
                    <a:pt x="13431" y="21600"/>
                    <a:pt x="0" y="10829"/>
                    <a:pt x="0" y="1082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5" name="Shape 920"/>
            <p:cNvSpPr/>
            <p:nvPr/>
          </p:nvSpPr>
          <p:spPr>
            <a:xfrm>
              <a:off x="1966855" y="5027588"/>
              <a:ext cx="1241742" cy="6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4" y="14002"/>
                  </a:moveTo>
                  <a:lnTo>
                    <a:pt x="0" y="7465"/>
                  </a:lnTo>
                  <a:lnTo>
                    <a:pt x="0" y="15063"/>
                  </a:lnTo>
                  <a:lnTo>
                    <a:pt x="13444" y="21600"/>
                  </a:lnTo>
                  <a:lnTo>
                    <a:pt x="21600" y="7596"/>
                  </a:lnTo>
                  <a:lnTo>
                    <a:pt x="21600" y="0"/>
                  </a:lnTo>
                  <a:cubicBezTo>
                    <a:pt x="21600" y="0"/>
                    <a:pt x="13444" y="14002"/>
                    <a:pt x="13444" y="14002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56" name="Shape 925"/>
          <p:cNvSpPr/>
          <p:nvPr/>
        </p:nvSpPr>
        <p:spPr>
          <a:xfrm>
            <a:off x="3195611" y="5152167"/>
            <a:ext cx="1754123" cy="632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904"/>
                </a:moveTo>
                <a:lnTo>
                  <a:pt x="9525" y="15996"/>
                </a:lnTo>
                <a:lnTo>
                  <a:pt x="15822" y="21600"/>
                </a:lnTo>
                <a:lnTo>
                  <a:pt x="21600" y="5605"/>
                </a:lnTo>
                <a:lnTo>
                  <a:pt x="15304" y="0"/>
                </a:lnTo>
                <a:cubicBezTo>
                  <a:pt x="15304" y="0"/>
                  <a:pt x="0" y="7904"/>
                  <a:pt x="0" y="7904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Questrial"/>
                <a:ea typeface="Questrial"/>
                <a:cs typeface="Questrial"/>
                <a:sym typeface="Questrial"/>
              </a:defRPr>
            </a:pPr>
            <a:endParaRPr kumimoji="0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Questrial"/>
              <a:cs typeface="Questrial"/>
              <a:sym typeface="Quest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93987" y="2862010"/>
            <a:ext cx="1245206" cy="2764326"/>
            <a:chOff x="3174163" y="2760617"/>
            <a:chExt cx="1244199" cy="2762091"/>
          </a:xfrm>
        </p:grpSpPr>
        <p:sp>
          <p:nvSpPr>
            <p:cNvPr id="57" name="Shape 926"/>
            <p:cNvSpPr/>
            <p:nvPr/>
          </p:nvSpPr>
          <p:spPr>
            <a:xfrm>
              <a:off x="3174163" y="3210298"/>
              <a:ext cx="772840" cy="231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626"/>
                  </a:lnTo>
                  <a:lnTo>
                    <a:pt x="0" y="0"/>
                  </a:lnTo>
                  <a:lnTo>
                    <a:pt x="21600" y="1974"/>
                  </a:lnTo>
                  <a:cubicBezTo>
                    <a:pt x="21600" y="1974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8" name="Shape 927"/>
            <p:cNvSpPr/>
            <p:nvPr/>
          </p:nvSpPr>
          <p:spPr>
            <a:xfrm>
              <a:off x="3946856" y="2969623"/>
              <a:ext cx="468831" cy="255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7772"/>
                  </a:lnTo>
                  <a:lnTo>
                    <a:pt x="21600" y="0"/>
                  </a:lnTo>
                  <a:lnTo>
                    <a:pt x="0" y="3828"/>
                  </a:lnTo>
                  <a:cubicBezTo>
                    <a:pt x="0" y="3828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9" name="Shape 930"/>
            <p:cNvSpPr/>
            <p:nvPr/>
          </p:nvSpPr>
          <p:spPr>
            <a:xfrm>
              <a:off x="3174163" y="2760617"/>
              <a:ext cx="1241672" cy="66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25"/>
                  </a:moveTo>
                  <a:lnTo>
                    <a:pt x="8156" y="0"/>
                  </a:lnTo>
                  <a:lnTo>
                    <a:pt x="21600" y="6874"/>
                  </a:lnTo>
                  <a:lnTo>
                    <a:pt x="13444" y="21600"/>
                  </a:lnTo>
                  <a:cubicBezTo>
                    <a:pt x="13444" y="21600"/>
                    <a:pt x="0" y="14725"/>
                    <a:pt x="0" y="147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0" name="Shape 929"/>
            <p:cNvSpPr/>
            <p:nvPr/>
          </p:nvSpPr>
          <p:spPr>
            <a:xfrm>
              <a:off x="3174163" y="2969623"/>
              <a:ext cx="1239618" cy="48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28"/>
                  </a:moveTo>
                  <a:lnTo>
                    <a:pt x="13327" y="19122"/>
                  </a:lnTo>
                  <a:lnTo>
                    <a:pt x="21600" y="0"/>
                  </a:lnTo>
                  <a:lnTo>
                    <a:pt x="13431" y="21600"/>
                  </a:lnTo>
                  <a:cubicBezTo>
                    <a:pt x="13431" y="21600"/>
                    <a:pt x="0" y="10828"/>
                    <a:pt x="0" y="1082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1" name="Shape 928"/>
            <p:cNvSpPr/>
            <p:nvPr/>
          </p:nvSpPr>
          <p:spPr>
            <a:xfrm>
              <a:off x="3176570" y="4825109"/>
              <a:ext cx="1241792" cy="6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4" y="14003"/>
                  </a:moveTo>
                  <a:lnTo>
                    <a:pt x="0" y="7465"/>
                  </a:lnTo>
                  <a:lnTo>
                    <a:pt x="0" y="15063"/>
                  </a:lnTo>
                  <a:lnTo>
                    <a:pt x="13444" y="21600"/>
                  </a:lnTo>
                  <a:lnTo>
                    <a:pt x="21600" y="7597"/>
                  </a:lnTo>
                  <a:lnTo>
                    <a:pt x="21600" y="0"/>
                  </a:lnTo>
                  <a:cubicBezTo>
                    <a:pt x="21600" y="0"/>
                    <a:pt x="13444" y="14003"/>
                    <a:pt x="13444" y="14003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62" name="Shape 933"/>
          <p:cNvSpPr/>
          <p:nvPr/>
        </p:nvSpPr>
        <p:spPr>
          <a:xfrm>
            <a:off x="4418651" y="4973024"/>
            <a:ext cx="1906337" cy="671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90"/>
                </a:moveTo>
                <a:lnTo>
                  <a:pt x="8709" y="14955"/>
                </a:lnTo>
                <a:lnTo>
                  <a:pt x="16318" y="21600"/>
                </a:lnTo>
                <a:lnTo>
                  <a:pt x="21600" y="6644"/>
                </a:lnTo>
                <a:lnTo>
                  <a:pt x="13992" y="0"/>
                </a:lnTo>
                <a:cubicBezTo>
                  <a:pt x="13992" y="0"/>
                  <a:pt x="0" y="7390"/>
                  <a:pt x="0" y="7390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Questrial"/>
                <a:ea typeface="Questrial"/>
                <a:cs typeface="Questrial"/>
                <a:sym typeface="Questrial"/>
              </a:defRPr>
            </a:pPr>
            <a:endParaRPr kumimoji="0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Questrial"/>
              <a:cs typeface="Questrial"/>
              <a:sym typeface="Quest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04672" y="2012631"/>
            <a:ext cx="1245299" cy="3423576"/>
            <a:chOff x="4383868" y="1911924"/>
            <a:chExt cx="1244292" cy="3420807"/>
          </a:xfrm>
        </p:grpSpPr>
        <p:sp>
          <p:nvSpPr>
            <p:cNvPr id="80" name="Shape 934"/>
            <p:cNvSpPr/>
            <p:nvPr/>
          </p:nvSpPr>
          <p:spPr>
            <a:xfrm>
              <a:off x="4383868" y="2361605"/>
              <a:ext cx="772865" cy="2970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0065"/>
                  </a:lnTo>
                  <a:lnTo>
                    <a:pt x="0" y="0"/>
                  </a:lnTo>
                  <a:lnTo>
                    <a:pt x="21600" y="1535"/>
                  </a:lnTo>
                  <a:cubicBezTo>
                    <a:pt x="21600" y="1535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1" name="Shape 935"/>
            <p:cNvSpPr/>
            <p:nvPr/>
          </p:nvSpPr>
          <p:spPr>
            <a:xfrm>
              <a:off x="5156561" y="2120931"/>
              <a:ext cx="468782" cy="3211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8559"/>
                  </a:lnTo>
                  <a:lnTo>
                    <a:pt x="21600" y="0"/>
                  </a:lnTo>
                  <a:lnTo>
                    <a:pt x="0" y="3041"/>
                  </a:lnTo>
                  <a:cubicBezTo>
                    <a:pt x="0" y="3041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2" name="Shape 938"/>
            <p:cNvSpPr/>
            <p:nvPr/>
          </p:nvSpPr>
          <p:spPr>
            <a:xfrm>
              <a:off x="4383868" y="1911924"/>
              <a:ext cx="1241647" cy="66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25"/>
                  </a:moveTo>
                  <a:lnTo>
                    <a:pt x="8156" y="0"/>
                  </a:lnTo>
                  <a:lnTo>
                    <a:pt x="21600" y="6874"/>
                  </a:lnTo>
                  <a:lnTo>
                    <a:pt x="13445" y="21600"/>
                  </a:lnTo>
                  <a:cubicBezTo>
                    <a:pt x="13445" y="21600"/>
                    <a:pt x="0" y="14725"/>
                    <a:pt x="0" y="1472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5" name="Shape 937"/>
            <p:cNvSpPr/>
            <p:nvPr/>
          </p:nvSpPr>
          <p:spPr>
            <a:xfrm>
              <a:off x="4383868" y="2120931"/>
              <a:ext cx="1239569" cy="48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29"/>
                  </a:moveTo>
                  <a:lnTo>
                    <a:pt x="13327" y="19123"/>
                  </a:lnTo>
                  <a:lnTo>
                    <a:pt x="21600" y="0"/>
                  </a:lnTo>
                  <a:lnTo>
                    <a:pt x="13431" y="21600"/>
                  </a:lnTo>
                  <a:cubicBezTo>
                    <a:pt x="13431" y="21600"/>
                    <a:pt x="0" y="10829"/>
                    <a:pt x="0" y="1082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8" name="Shape 936"/>
            <p:cNvSpPr/>
            <p:nvPr/>
          </p:nvSpPr>
          <p:spPr>
            <a:xfrm>
              <a:off x="4386392" y="4624063"/>
              <a:ext cx="1241768" cy="6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5" y="14003"/>
                  </a:moveTo>
                  <a:lnTo>
                    <a:pt x="0" y="7465"/>
                  </a:lnTo>
                  <a:lnTo>
                    <a:pt x="0" y="15062"/>
                  </a:lnTo>
                  <a:lnTo>
                    <a:pt x="13445" y="21600"/>
                  </a:lnTo>
                  <a:lnTo>
                    <a:pt x="21600" y="7596"/>
                  </a:lnTo>
                  <a:lnTo>
                    <a:pt x="21600" y="0"/>
                  </a:lnTo>
                  <a:cubicBezTo>
                    <a:pt x="21600" y="0"/>
                    <a:pt x="13445" y="14003"/>
                    <a:pt x="13445" y="14003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1633" y="4015932"/>
            <a:ext cx="1244951" cy="1980881"/>
            <a:chOff x="773751" y="4711348"/>
            <a:chExt cx="1243944" cy="1194416"/>
          </a:xfrm>
        </p:grpSpPr>
        <p:sp>
          <p:nvSpPr>
            <p:cNvPr id="45" name="Shape 910"/>
            <p:cNvSpPr/>
            <p:nvPr/>
          </p:nvSpPr>
          <p:spPr>
            <a:xfrm>
              <a:off x="773751" y="5161029"/>
              <a:ext cx="772817" cy="744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5473"/>
                  </a:lnTo>
                  <a:lnTo>
                    <a:pt x="0" y="0"/>
                  </a:lnTo>
                  <a:lnTo>
                    <a:pt x="21600" y="6128"/>
                  </a:lnTo>
                  <a:cubicBezTo>
                    <a:pt x="21600" y="6128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Questrial"/>
                <a:sym typeface="Questrial"/>
              </a:endParaRPr>
            </a:p>
          </p:txBody>
        </p:sp>
        <p:sp>
          <p:nvSpPr>
            <p:cNvPr id="46" name="Shape 911"/>
            <p:cNvSpPr/>
            <p:nvPr/>
          </p:nvSpPr>
          <p:spPr>
            <a:xfrm>
              <a:off x="1546443" y="4920354"/>
              <a:ext cx="468831" cy="985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1687"/>
                  </a:lnTo>
                  <a:lnTo>
                    <a:pt x="21600" y="0"/>
                  </a:lnTo>
                  <a:lnTo>
                    <a:pt x="0" y="9913"/>
                  </a:lnTo>
                  <a:cubicBezTo>
                    <a:pt x="0" y="9913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Questrial"/>
                <a:sym typeface="Questrial"/>
              </a:endParaRPr>
            </a:p>
          </p:txBody>
        </p:sp>
        <p:sp>
          <p:nvSpPr>
            <p:cNvPr id="47" name="Shape 914"/>
            <p:cNvSpPr/>
            <p:nvPr/>
          </p:nvSpPr>
          <p:spPr>
            <a:xfrm>
              <a:off x="773751" y="4711348"/>
              <a:ext cx="1241648" cy="6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25"/>
                  </a:moveTo>
                  <a:lnTo>
                    <a:pt x="8156" y="0"/>
                  </a:lnTo>
                  <a:lnTo>
                    <a:pt x="21600" y="6875"/>
                  </a:lnTo>
                  <a:lnTo>
                    <a:pt x="13444" y="21600"/>
                  </a:lnTo>
                  <a:cubicBezTo>
                    <a:pt x="13444" y="21600"/>
                    <a:pt x="0" y="14725"/>
                    <a:pt x="0" y="14725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Questrial"/>
                <a:sym typeface="Questrial"/>
              </a:endParaRPr>
            </a:p>
          </p:txBody>
        </p:sp>
        <p:sp>
          <p:nvSpPr>
            <p:cNvPr id="48" name="Shape 913"/>
            <p:cNvSpPr/>
            <p:nvPr/>
          </p:nvSpPr>
          <p:spPr>
            <a:xfrm>
              <a:off x="773751" y="4920354"/>
              <a:ext cx="1239619" cy="48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28"/>
                  </a:moveTo>
                  <a:lnTo>
                    <a:pt x="13326" y="19123"/>
                  </a:lnTo>
                  <a:lnTo>
                    <a:pt x="21600" y="0"/>
                  </a:lnTo>
                  <a:lnTo>
                    <a:pt x="13431" y="21600"/>
                  </a:lnTo>
                  <a:cubicBezTo>
                    <a:pt x="13431" y="21600"/>
                    <a:pt x="0" y="10828"/>
                    <a:pt x="0" y="1082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Questrial"/>
                <a:sym typeface="Questrial"/>
              </a:endParaRPr>
            </a:p>
          </p:txBody>
        </p:sp>
        <p:sp>
          <p:nvSpPr>
            <p:cNvPr id="49" name="Shape 912"/>
            <p:cNvSpPr/>
            <p:nvPr/>
          </p:nvSpPr>
          <p:spPr>
            <a:xfrm>
              <a:off x="775927" y="5200360"/>
              <a:ext cx="1241768" cy="70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4" y="14002"/>
                  </a:moveTo>
                  <a:lnTo>
                    <a:pt x="0" y="7465"/>
                  </a:lnTo>
                  <a:lnTo>
                    <a:pt x="0" y="15062"/>
                  </a:lnTo>
                  <a:lnTo>
                    <a:pt x="13444" y="21600"/>
                  </a:lnTo>
                  <a:lnTo>
                    <a:pt x="21600" y="7595"/>
                  </a:lnTo>
                  <a:lnTo>
                    <a:pt x="21600" y="0"/>
                  </a:lnTo>
                  <a:cubicBezTo>
                    <a:pt x="21600" y="0"/>
                    <a:pt x="13444" y="14002"/>
                    <a:pt x="13444" y="14002"/>
                  </a:cubicBezTo>
                  <a:close/>
                </a:path>
              </a:pathLst>
            </a:custGeom>
            <a:solidFill>
              <a:schemeClr val="accent6">
                <a:lumMod val="25000"/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Questrial"/>
                  <a:ea typeface="Questrial"/>
                  <a:cs typeface="Questrial"/>
                  <a:sym typeface="Questrial"/>
                </a:defRPr>
              </a:pPr>
              <a:endParaRPr kumimoji="0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Questrial"/>
                <a:sym typeface="Questrial"/>
              </a:endParaRPr>
            </a:p>
          </p:txBody>
        </p:sp>
        <p:sp>
          <p:nvSpPr>
            <p:cNvPr id="89" name="Shape 945"/>
            <p:cNvSpPr/>
            <p:nvPr/>
          </p:nvSpPr>
          <p:spPr>
            <a:xfrm>
              <a:off x="993552" y="4910723"/>
              <a:ext cx="870047" cy="222697"/>
            </a:xfrm>
            <a:prstGeom prst="rect">
              <a:avLst/>
            </a:prstGeom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Montserrat" panose="02000000000000000000" pitchFamily="2" charset="0"/>
                  <a:sym typeface="Questrial"/>
                </a:rPr>
                <a:t>11.6</a:t>
              </a:r>
              <a:r>
                <a: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Montserrat" panose="02000000000000000000" pitchFamily="2" charset="0"/>
                  <a:sym typeface="Questrial"/>
                </a:rPr>
                <a:t>%</a:t>
              </a:r>
            </a:p>
          </p:txBody>
        </p:sp>
      </p:grpSp>
      <p:sp>
        <p:nvSpPr>
          <p:cNvPr id="90" name="Shape 944"/>
          <p:cNvSpPr/>
          <p:nvPr/>
        </p:nvSpPr>
        <p:spPr>
          <a:xfrm>
            <a:off x="2209651" y="3315260"/>
            <a:ext cx="870751" cy="3693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12.6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%</a:t>
            </a:r>
          </a:p>
        </p:txBody>
      </p:sp>
      <p:sp>
        <p:nvSpPr>
          <p:cNvPr id="91" name="Shape 943"/>
          <p:cNvSpPr/>
          <p:nvPr/>
        </p:nvSpPr>
        <p:spPr>
          <a:xfrm>
            <a:off x="3376211" y="2992760"/>
            <a:ext cx="870751" cy="3693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12.7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%</a:t>
            </a:r>
          </a:p>
        </p:txBody>
      </p:sp>
      <p:sp>
        <p:nvSpPr>
          <p:cNvPr id="92" name="Shape 942"/>
          <p:cNvSpPr/>
          <p:nvPr/>
        </p:nvSpPr>
        <p:spPr>
          <a:xfrm>
            <a:off x="4692658" y="2135413"/>
            <a:ext cx="681598" cy="36933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14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Montserrat" panose="02000000000000000000" pitchFamily="2" charset="0"/>
                <a:sym typeface="Questrial"/>
              </a:rPr>
              <a:t>%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147501" y="2832894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ACTUAL COST AND BENEFIT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361922" y="1834896"/>
            <a:ext cx="867214" cy="867214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581369" y="1951406"/>
            <a:ext cx="42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40969" y="5036805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BENEFIT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% </a:t>
            </a:r>
          </a:p>
        </p:txBody>
      </p:sp>
      <p:sp>
        <p:nvSpPr>
          <p:cNvPr id="102" name="Oval 101"/>
          <p:cNvSpPr/>
          <p:nvPr/>
        </p:nvSpPr>
        <p:spPr>
          <a:xfrm>
            <a:off x="7361922" y="4038807"/>
            <a:ext cx="867214" cy="867214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95013" y="417583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72E3A">
                    <a:lumMod val="90000"/>
                    <a:lumOff val="1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701333" y="2832894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% </a:t>
            </a:r>
          </a:p>
        </p:txBody>
      </p:sp>
      <p:sp>
        <p:nvSpPr>
          <p:cNvPr id="110" name="Oval 109"/>
          <p:cNvSpPr/>
          <p:nvPr/>
        </p:nvSpPr>
        <p:spPr>
          <a:xfrm>
            <a:off x="9921108" y="1842742"/>
            <a:ext cx="867214" cy="867214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134141" y="1948177"/>
            <a:ext cx="44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A9D8F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99699" y="5036805"/>
            <a:ext cx="1754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%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BENEFIT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% </a:t>
            </a:r>
          </a:p>
        </p:txBody>
      </p:sp>
      <p:sp>
        <p:nvSpPr>
          <p:cNvPr id="114" name="Oval 113"/>
          <p:cNvSpPr/>
          <p:nvPr/>
        </p:nvSpPr>
        <p:spPr>
          <a:xfrm>
            <a:off x="9921108" y="4038807"/>
            <a:ext cx="867214" cy="867214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146966" y="4142190"/>
            <a:ext cx="42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Flaticon" panose="020006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6D5BC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08F098-B3E3-04AE-FC95-FE1461E8C0AB}"/>
              </a:ext>
            </a:extLst>
          </p:cNvPr>
          <p:cNvCxnSpPr>
            <a:cxnSpLocks/>
          </p:cNvCxnSpPr>
          <p:nvPr/>
        </p:nvCxnSpPr>
        <p:spPr>
          <a:xfrm flipV="1">
            <a:off x="10925867" y="2862010"/>
            <a:ext cx="0" cy="22659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C336C-E3AF-302C-4BD1-DB6F7D4822E8}"/>
              </a:ext>
            </a:extLst>
          </p:cNvPr>
          <p:cNvCxnSpPr>
            <a:cxnSpLocks/>
          </p:cNvCxnSpPr>
          <p:nvPr/>
        </p:nvCxnSpPr>
        <p:spPr>
          <a:xfrm>
            <a:off x="8615262" y="5092885"/>
            <a:ext cx="0" cy="2494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916DB9-6E10-ECFC-2EB1-51D871BB08BC}"/>
              </a:ext>
            </a:extLst>
          </p:cNvPr>
          <p:cNvCxnSpPr>
            <a:cxnSpLocks/>
          </p:cNvCxnSpPr>
          <p:nvPr/>
        </p:nvCxnSpPr>
        <p:spPr>
          <a:xfrm flipV="1">
            <a:off x="11032056" y="5057181"/>
            <a:ext cx="0" cy="22659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1A012-1CAD-4404-CF9A-D4018F14F6DF}"/>
              </a:ext>
            </a:extLst>
          </p:cNvPr>
          <p:cNvCxnSpPr>
            <a:cxnSpLocks/>
          </p:cNvCxnSpPr>
          <p:nvPr/>
        </p:nvCxnSpPr>
        <p:spPr>
          <a:xfrm>
            <a:off x="11053822" y="5566470"/>
            <a:ext cx="0" cy="2494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3D2B4C-E2E1-ED11-34DE-3F57ED6405C7}"/>
              </a:ext>
            </a:extLst>
          </p:cNvPr>
          <p:cNvSpPr/>
          <p:nvPr/>
        </p:nvSpPr>
        <p:spPr>
          <a:xfrm>
            <a:off x="545284" y="1834896"/>
            <a:ext cx="2843868" cy="523684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A2822-3CBD-91F0-E8DB-0BEA2C988D46}"/>
              </a:ext>
            </a:extLst>
          </p:cNvPr>
          <p:cNvSpPr txBox="1"/>
          <p:nvPr/>
        </p:nvSpPr>
        <p:spPr>
          <a:xfrm>
            <a:off x="895763" y="1896683"/>
            <a:ext cx="265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EIRR VALUES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D24C59B-867D-90D7-0293-7BBF4300D7C1}"/>
              </a:ext>
            </a:extLst>
          </p:cNvPr>
          <p:cNvCxnSpPr>
            <a:stCxn id="14" idx="2"/>
          </p:cNvCxnSpPr>
          <p:nvPr/>
        </p:nvCxnSpPr>
        <p:spPr>
          <a:xfrm rot="5400000">
            <a:off x="729368" y="2904340"/>
            <a:ext cx="1783610" cy="692091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0390A16E-1E91-9FE2-40E1-D103E24842DE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1772606" y="2553192"/>
            <a:ext cx="812868" cy="42364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8712223-7F3F-37B3-3A83-52B8BF8317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01692" y="1941320"/>
            <a:ext cx="676560" cy="151139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F5177E5-3ACE-33FE-1D97-AB030A33D7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59749" y="1193254"/>
            <a:ext cx="103627" cy="2434636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9A0FE8B-61F1-F81B-37EB-8B60F7B8E078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GENISO" panose="02000400000000000000" pitchFamily="2" charset="0"/>
              </a:rPr>
              <a:t>SENSITIVITY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42E04-549E-CB7A-7DD1-A59B01A684A1}"/>
              </a:ext>
            </a:extLst>
          </p:cNvPr>
          <p:cNvSpPr txBox="1"/>
          <p:nvPr/>
        </p:nvSpPr>
        <p:spPr>
          <a:xfrm>
            <a:off x="3143910" y="6267309"/>
            <a:ext cx="641072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COMPARATIVE ANALYSIS FOR PESSIMISTIC CASE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741D16-5790-EFB2-AECA-BA01FDA4DDEF}"/>
              </a:ext>
            </a:extLst>
          </p:cNvPr>
          <p:cNvGrpSpPr/>
          <p:nvPr/>
        </p:nvGrpSpPr>
        <p:grpSpPr>
          <a:xfrm>
            <a:off x="92598" y="6625963"/>
            <a:ext cx="11678313" cy="271939"/>
            <a:chOff x="254644" y="6488668"/>
            <a:chExt cx="11678313" cy="2719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C7AB12-D3E9-EBD0-040E-9DD42D804D92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13271E-EE84-B3EF-2532-C2620784F623}"/>
                </a:ext>
              </a:extLst>
            </p:cNvPr>
            <p:cNvSpPr txBox="1"/>
            <p:nvPr/>
          </p:nvSpPr>
          <p:spPr>
            <a:xfrm>
              <a:off x="4627461" y="6488668"/>
              <a:ext cx="3278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Reconstruction of Green Road Staff Quarter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719FD3-F974-F6AE-C9AB-85CCA2F051E3}"/>
                </a:ext>
              </a:extLst>
            </p:cNvPr>
            <p:cNvSpPr txBox="1"/>
            <p:nvPr/>
          </p:nvSpPr>
          <p:spPr>
            <a:xfrm>
              <a:off x="11589041" y="6498997"/>
              <a:ext cx="3439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461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9D3008-433A-4DB6-B103-F1F4BC94CBDD}"/>
              </a:ext>
            </a:extLst>
          </p:cNvPr>
          <p:cNvCxnSpPr>
            <a:cxnSpLocks/>
          </p:cNvCxnSpPr>
          <p:nvPr/>
        </p:nvCxnSpPr>
        <p:spPr>
          <a:xfrm flipV="1">
            <a:off x="2049690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025B5D3-6A3D-44FB-900B-0F0279919EAA}"/>
              </a:ext>
            </a:extLst>
          </p:cNvPr>
          <p:cNvCxnSpPr>
            <a:cxnSpLocks/>
          </p:cNvCxnSpPr>
          <p:nvPr/>
        </p:nvCxnSpPr>
        <p:spPr>
          <a:xfrm flipV="1">
            <a:off x="3848048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17EA172-B289-40E2-8ABE-34E24F55B4DA}"/>
              </a:ext>
            </a:extLst>
          </p:cNvPr>
          <p:cNvCxnSpPr>
            <a:cxnSpLocks/>
          </p:cNvCxnSpPr>
          <p:nvPr/>
        </p:nvCxnSpPr>
        <p:spPr>
          <a:xfrm flipV="1">
            <a:off x="5646410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2C22535-A6BD-4BA6-AB0C-B83100F55BCB}"/>
              </a:ext>
            </a:extLst>
          </p:cNvPr>
          <p:cNvCxnSpPr>
            <a:cxnSpLocks/>
          </p:cNvCxnSpPr>
          <p:nvPr/>
        </p:nvCxnSpPr>
        <p:spPr>
          <a:xfrm flipV="1">
            <a:off x="7444768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152C7E6-0B52-4DF7-84A6-26E971F88BF0}"/>
              </a:ext>
            </a:extLst>
          </p:cNvPr>
          <p:cNvCxnSpPr>
            <a:cxnSpLocks/>
          </p:cNvCxnSpPr>
          <p:nvPr/>
        </p:nvCxnSpPr>
        <p:spPr>
          <a:xfrm flipV="1">
            <a:off x="9243127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9FA7A6E-CFC2-4D4D-9845-37E799DB0907}"/>
              </a:ext>
            </a:extLst>
          </p:cNvPr>
          <p:cNvCxnSpPr>
            <a:cxnSpLocks/>
          </p:cNvCxnSpPr>
          <p:nvPr/>
        </p:nvCxnSpPr>
        <p:spPr>
          <a:xfrm flipV="1">
            <a:off x="11041492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C3DCDD9C-83B4-4BA8-B5F4-836F722A3795}"/>
              </a:ext>
            </a:extLst>
          </p:cNvPr>
          <p:cNvCxnSpPr>
            <a:cxnSpLocks/>
          </p:cNvCxnSpPr>
          <p:nvPr/>
        </p:nvCxnSpPr>
        <p:spPr>
          <a:xfrm flipV="1">
            <a:off x="115050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B499A56B-2746-4494-880E-038D9E62A368}"/>
              </a:ext>
            </a:extLst>
          </p:cNvPr>
          <p:cNvCxnSpPr>
            <a:cxnSpLocks/>
          </p:cNvCxnSpPr>
          <p:nvPr/>
        </p:nvCxnSpPr>
        <p:spPr>
          <a:xfrm flipV="1">
            <a:off x="294886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564EAED-D89F-4BE3-B7F0-F8F18947F5AD}"/>
              </a:ext>
            </a:extLst>
          </p:cNvPr>
          <p:cNvCxnSpPr>
            <a:cxnSpLocks/>
          </p:cNvCxnSpPr>
          <p:nvPr/>
        </p:nvCxnSpPr>
        <p:spPr>
          <a:xfrm flipV="1">
            <a:off x="4747228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7028C95-7323-4BC3-A6E9-CED9FE7A8671}"/>
              </a:ext>
            </a:extLst>
          </p:cNvPr>
          <p:cNvCxnSpPr>
            <a:cxnSpLocks/>
          </p:cNvCxnSpPr>
          <p:nvPr/>
        </p:nvCxnSpPr>
        <p:spPr>
          <a:xfrm flipV="1">
            <a:off x="6545588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CBCAA27-6FA1-421A-9678-BD5A8C07E1C3}"/>
              </a:ext>
            </a:extLst>
          </p:cNvPr>
          <p:cNvCxnSpPr>
            <a:cxnSpLocks/>
          </p:cNvCxnSpPr>
          <p:nvPr/>
        </p:nvCxnSpPr>
        <p:spPr>
          <a:xfrm flipV="1">
            <a:off x="834394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C5CA8F-F26F-4C72-B4E3-3826BCC9735E}"/>
              </a:ext>
            </a:extLst>
          </p:cNvPr>
          <p:cNvCxnSpPr>
            <a:cxnSpLocks/>
          </p:cNvCxnSpPr>
          <p:nvPr/>
        </p:nvCxnSpPr>
        <p:spPr>
          <a:xfrm flipV="1">
            <a:off x="10142307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C82C5F26-23E9-4DAE-ABD8-D0FF0DD743AF}"/>
              </a:ext>
            </a:extLst>
          </p:cNvPr>
          <p:cNvSpPr txBox="1"/>
          <p:nvPr/>
        </p:nvSpPr>
        <p:spPr>
          <a:xfrm>
            <a:off x="1150509" y="1882384"/>
            <a:ext cx="1356318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EARTHWORK EXCAVATION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6033AB9-23DC-4549-BF74-E412BFF2F895}"/>
              </a:ext>
            </a:extLst>
          </p:cNvPr>
          <p:cNvSpPr txBox="1"/>
          <p:nvPr/>
        </p:nvSpPr>
        <p:spPr>
          <a:xfrm>
            <a:off x="4747228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SLAB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038BC2B-8F83-4360-9F40-04CF9E938BD8}"/>
              </a:ext>
            </a:extLst>
          </p:cNvPr>
          <p:cNvSpPr txBox="1"/>
          <p:nvPr/>
        </p:nvSpPr>
        <p:spPr>
          <a:xfrm>
            <a:off x="834394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STAIR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BD3C0A1-D910-41CE-835F-472DC4862630}"/>
              </a:ext>
            </a:extLst>
          </p:cNvPr>
          <p:cNvSpPr txBox="1"/>
          <p:nvPr/>
        </p:nvSpPr>
        <p:spPr>
          <a:xfrm>
            <a:off x="1014230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LINTEL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835B966-1637-46ED-B149-E4E80546067C}"/>
              </a:ext>
            </a:extLst>
          </p:cNvPr>
          <p:cNvSpPr txBox="1"/>
          <p:nvPr/>
        </p:nvSpPr>
        <p:spPr>
          <a:xfrm>
            <a:off x="654558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SUNSHADE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1DE8055-0B90-4B28-8A4C-32E2E8889C8C}"/>
              </a:ext>
            </a:extLst>
          </p:cNvPr>
          <p:cNvSpPr txBox="1"/>
          <p:nvPr/>
        </p:nvSpPr>
        <p:spPr>
          <a:xfrm>
            <a:off x="2948868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COLUMN</a:t>
            </a:r>
          </a:p>
        </p:txBody>
      </p:sp>
      <p:sp>
        <p:nvSpPr>
          <p:cNvPr id="237" name="Right Arrow 46">
            <a:extLst>
              <a:ext uri="{FF2B5EF4-FFF2-40B4-BE49-F238E27FC236}">
                <a16:creationId xmlns:a16="http://schemas.microsoft.com/office/drawing/2014/main" id="{B87D2A60-A224-469F-95EB-086BC8CF4D19}"/>
              </a:ext>
            </a:extLst>
          </p:cNvPr>
          <p:cNvSpPr/>
          <p:nvPr/>
        </p:nvSpPr>
        <p:spPr bwMode="auto">
          <a:xfrm>
            <a:off x="10597002" y="3545633"/>
            <a:ext cx="888982" cy="380728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12</a:t>
            </a:r>
          </a:p>
        </p:txBody>
      </p:sp>
      <p:sp>
        <p:nvSpPr>
          <p:cNvPr id="238" name="Right Arrow 56">
            <a:extLst>
              <a:ext uri="{FF2B5EF4-FFF2-40B4-BE49-F238E27FC236}">
                <a16:creationId xmlns:a16="http://schemas.microsoft.com/office/drawing/2014/main" id="{E234E9AB-82F4-47B1-AE9F-90CCB60587CD}"/>
              </a:ext>
            </a:extLst>
          </p:cNvPr>
          <p:cNvSpPr/>
          <p:nvPr/>
        </p:nvSpPr>
        <p:spPr bwMode="auto">
          <a:xfrm>
            <a:off x="9697817" y="3545633"/>
            <a:ext cx="888982" cy="380728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11</a:t>
            </a:r>
          </a:p>
        </p:txBody>
      </p:sp>
      <p:sp>
        <p:nvSpPr>
          <p:cNvPr id="239" name="Right Arrow 55">
            <a:extLst>
              <a:ext uri="{FF2B5EF4-FFF2-40B4-BE49-F238E27FC236}">
                <a16:creationId xmlns:a16="http://schemas.microsoft.com/office/drawing/2014/main" id="{E561C2AD-C2C6-41AD-BF1C-586A4F6CCA44}"/>
              </a:ext>
            </a:extLst>
          </p:cNvPr>
          <p:cNvSpPr/>
          <p:nvPr/>
        </p:nvSpPr>
        <p:spPr bwMode="auto">
          <a:xfrm>
            <a:off x="8798637" y="3545633"/>
            <a:ext cx="888982" cy="380728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10</a:t>
            </a:r>
          </a:p>
        </p:txBody>
      </p:sp>
      <p:sp>
        <p:nvSpPr>
          <p:cNvPr id="240" name="Right Arrow 54">
            <a:extLst>
              <a:ext uri="{FF2B5EF4-FFF2-40B4-BE49-F238E27FC236}">
                <a16:creationId xmlns:a16="http://schemas.microsoft.com/office/drawing/2014/main" id="{64D67475-069B-44E0-A75F-1EEF7A86140C}"/>
              </a:ext>
            </a:extLst>
          </p:cNvPr>
          <p:cNvSpPr/>
          <p:nvPr/>
        </p:nvSpPr>
        <p:spPr bwMode="auto">
          <a:xfrm>
            <a:off x="7899459" y="3545633"/>
            <a:ext cx="888982" cy="380728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9</a:t>
            </a:r>
          </a:p>
        </p:txBody>
      </p:sp>
      <p:sp>
        <p:nvSpPr>
          <p:cNvPr id="241" name="Right Arrow 53">
            <a:extLst>
              <a:ext uri="{FF2B5EF4-FFF2-40B4-BE49-F238E27FC236}">
                <a16:creationId xmlns:a16="http://schemas.microsoft.com/office/drawing/2014/main" id="{16DC2002-22A8-4EEE-9810-FF5900DBD531}"/>
              </a:ext>
            </a:extLst>
          </p:cNvPr>
          <p:cNvSpPr/>
          <p:nvPr/>
        </p:nvSpPr>
        <p:spPr bwMode="auto">
          <a:xfrm>
            <a:off x="7000278" y="3545633"/>
            <a:ext cx="888982" cy="380728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</a:t>
            </a:r>
          </a:p>
        </p:txBody>
      </p:sp>
      <p:sp>
        <p:nvSpPr>
          <p:cNvPr id="242" name="Right Arrow 52">
            <a:extLst>
              <a:ext uri="{FF2B5EF4-FFF2-40B4-BE49-F238E27FC236}">
                <a16:creationId xmlns:a16="http://schemas.microsoft.com/office/drawing/2014/main" id="{871BA9DF-6A7E-4D41-A5A6-E2964561F6D8}"/>
              </a:ext>
            </a:extLst>
          </p:cNvPr>
          <p:cNvSpPr/>
          <p:nvPr/>
        </p:nvSpPr>
        <p:spPr bwMode="auto">
          <a:xfrm>
            <a:off x="6101098" y="3545633"/>
            <a:ext cx="888982" cy="380728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7</a:t>
            </a:r>
          </a:p>
        </p:txBody>
      </p:sp>
      <p:sp>
        <p:nvSpPr>
          <p:cNvPr id="243" name="Right Arrow 51">
            <a:extLst>
              <a:ext uri="{FF2B5EF4-FFF2-40B4-BE49-F238E27FC236}">
                <a16:creationId xmlns:a16="http://schemas.microsoft.com/office/drawing/2014/main" id="{49D2DABF-3456-4E92-84DF-2B44B66D5E7F}"/>
              </a:ext>
            </a:extLst>
          </p:cNvPr>
          <p:cNvSpPr/>
          <p:nvPr/>
        </p:nvSpPr>
        <p:spPr bwMode="auto">
          <a:xfrm>
            <a:off x="5201920" y="3545633"/>
            <a:ext cx="888982" cy="380728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6</a:t>
            </a:r>
          </a:p>
        </p:txBody>
      </p:sp>
      <p:sp>
        <p:nvSpPr>
          <p:cNvPr id="244" name="Right Arrow 50">
            <a:extLst>
              <a:ext uri="{FF2B5EF4-FFF2-40B4-BE49-F238E27FC236}">
                <a16:creationId xmlns:a16="http://schemas.microsoft.com/office/drawing/2014/main" id="{A0B50C02-141A-4E29-BBE1-0DEDA26B5374}"/>
              </a:ext>
            </a:extLst>
          </p:cNvPr>
          <p:cNvSpPr/>
          <p:nvPr/>
        </p:nvSpPr>
        <p:spPr bwMode="auto">
          <a:xfrm>
            <a:off x="4302738" y="3545633"/>
            <a:ext cx="888982" cy="380728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</a:t>
            </a:r>
          </a:p>
        </p:txBody>
      </p:sp>
      <p:sp>
        <p:nvSpPr>
          <p:cNvPr id="245" name="Right Arrow 49">
            <a:extLst>
              <a:ext uri="{FF2B5EF4-FFF2-40B4-BE49-F238E27FC236}">
                <a16:creationId xmlns:a16="http://schemas.microsoft.com/office/drawing/2014/main" id="{3E8E4820-9EDC-4112-BBEF-1EB50B209D24}"/>
              </a:ext>
            </a:extLst>
          </p:cNvPr>
          <p:cNvSpPr/>
          <p:nvPr/>
        </p:nvSpPr>
        <p:spPr bwMode="auto">
          <a:xfrm>
            <a:off x="3403558" y="3545633"/>
            <a:ext cx="888982" cy="380728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</a:t>
            </a:r>
          </a:p>
        </p:txBody>
      </p:sp>
      <p:sp>
        <p:nvSpPr>
          <p:cNvPr id="246" name="Right Arrow 48">
            <a:extLst>
              <a:ext uri="{FF2B5EF4-FFF2-40B4-BE49-F238E27FC236}">
                <a16:creationId xmlns:a16="http://schemas.microsoft.com/office/drawing/2014/main" id="{7DC4E977-B9AF-4B85-B065-F6DD1E3AE744}"/>
              </a:ext>
            </a:extLst>
          </p:cNvPr>
          <p:cNvSpPr/>
          <p:nvPr/>
        </p:nvSpPr>
        <p:spPr bwMode="auto">
          <a:xfrm>
            <a:off x="2504379" y="3545633"/>
            <a:ext cx="888982" cy="380728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247" name="Right Arrow 47">
            <a:extLst>
              <a:ext uri="{FF2B5EF4-FFF2-40B4-BE49-F238E27FC236}">
                <a16:creationId xmlns:a16="http://schemas.microsoft.com/office/drawing/2014/main" id="{D33E0973-34EB-4D7F-8696-BA3AED93AF14}"/>
              </a:ext>
            </a:extLst>
          </p:cNvPr>
          <p:cNvSpPr/>
          <p:nvPr/>
        </p:nvSpPr>
        <p:spPr bwMode="auto">
          <a:xfrm>
            <a:off x="1605200" y="3545633"/>
            <a:ext cx="888982" cy="380728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248" name="Right Arrow 45">
            <a:extLst>
              <a:ext uri="{FF2B5EF4-FFF2-40B4-BE49-F238E27FC236}">
                <a16:creationId xmlns:a16="http://schemas.microsoft.com/office/drawing/2014/main" id="{E3CBF1D8-C6CB-4E9A-8C6A-A9F1BC542884}"/>
              </a:ext>
            </a:extLst>
          </p:cNvPr>
          <p:cNvSpPr/>
          <p:nvPr/>
        </p:nvSpPr>
        <p:spPr bwMode="auto">
          <a:xfrm>
            <a:off x="706019" y="3545633"/>
            <a:ext cx="888982" cy="380728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C2B21F1-5165-48D6-AF62-6E28588CB1B9}"/>
              </a:ext>
            </a:extLst>
          </p:cNvPr>
          <p:cNvSpPr txBox="1"/>
          <p:nvPr/>
        </p:nvSpPr>
        <p:spPr>
          <a:xfrm>
            <a:off x="693376" y="5285983"/>
            <a:ext cx="1356318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MAT FOUNDATION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1F82362-4633-4141-ABC5-0B57A06DC441}"/>
              </a:ext>
            </a:extLst>
          </p:cNvPr>
          <p:cNvSpPr txBox="1"/>
          <p:nvPr/>
        </p:nvSpPr>
        <p:spPr>
          <a:xfrm>
            <a:off x="4290095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FLOOR TILES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BA2737E-769B-42C1-BE02-D745471583CB}"/>
              </a:ext>
            </a:extLst>
          </p:cNvPr>
          <p:cNvSpPr txBox="1"/>
          <p:nvPr/>
        </p:nvSpPr>
        <p:spPr>
          <a:xfrm>
            <a:off x="7886814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BRICKWORK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FC7E77A-0B4D-4F97-8CB6-D13F3DB62C60}"/>
              </a:ext>
            </a:extLst>
          </p:cNvPr>
          <p:cNvSpPr txBox="1"/>
          <p:nvPr/>
        </p:nvSpPr>
        <p:spPr>
          <a:xfrm>
            <a:off x="9685174" y="5178261"/>
            <a:ext cx="1356318" cy="6463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TIMBER (DOOR FRAME)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BE58523-ABA1-480A-B8A6-8ACC87836E11}"/>
              </a:ext>
            </a:extLst>
          </p:cNvPr>
          <p:cNvSpPr txBox="1"/>
          <p:nvPr/>
        </p:nvSpPr>
        <p:spPr>
          <a:xfrm>
            <a:off x="6088454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SHEAR WALL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1ABFEABD-41EB-49E3-A88C-96F53C0E5BEA}"/>
              </a:ext>
            </a:extLst>
          </p:cNvPr>
          <p:cNvSpPr txBox="1"/>
          <p:nvPr/>
        </p:nvSpPr>
        <p:spPr>
          <a:xfrm>
            <a:off x="2491735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BEAM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D8B154DE-A929-44D0-9A55-98156D3CF8D3}"/>
              </a:ext>
            </a:extLst>
          </p:cNvPr>
          <p:cNvSpPr/>
          <p:nvPr/>
        </p:nvSpPr>
        <p:spPr>
          <a:xfrm>
            <a:off x="576493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0.27%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DE73BFF-0256-4C9E-8F97-D3FDBF9C747F}"/>
              </a:ext>
            </a:extLst>
          </p:cNvPr>
          <p:cNvSpPr/>
          <p:nvPr/>
        </p:nvSpPr>
        <p:spPr>
          <a:xfrm>
            <a:off x="2374854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8.87%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B8161BB-C046-44BE-9C43-C5687E06A455}"/>
              </a:ext>
            </a:extLst>
          </p:cNvPr>
          <p:cNvSpPr/>
          <p:nvPr/>
        </p:nvSpPr>
        <p:spPr>
          <a:xfrm>
            <a:off x="4172244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20.89%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CEA5C43-B5EB-4089-A0C6-1B50DF932601}"/>
              </a:ext>
            </a:extLst>
          </p:cNvPr>
          <p:cNvSpPr/>
          <p:nvPr/>
        </p:nvSpPr>
        <p:spPr>
          <a:xfrm>
            <a:off x="5971579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1.13%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30FD5D2-7351-4482-8E7E-2CA7FD087F47}"/>
              </a:ext>
            </a:extLst>
          </p:cNvPr>
          <p:cNvSpPr/>
          <p:nvPr/>
        </p:nvSpPr>
        <p:spPr>
          <a:xfrm>
            <a:off x="7769508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1.63%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A70F28-8A07-43F0-9DB2-8CD219C8D093}"/>
              </a:ext>
            </a:extLst>
          </p:cNvPr>
          <p:cNvSpPr/>
          <p:nvPr/>
        </p:nvSpPr>
        <p:spPr>
          <a:xfrm>
            <a:off x="9568296" y="4383163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0.62%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7F2B632-F8EC-4CE4-9DFA-C7FA8D72406D}"/>
              </a:ext>
            </a:extLst>
          </p:cNvPr>
          <p:cNvSpPr/>
          <p:nvPr/>
        </p:nvSpPr>
        <p:spPr>
          <a:xfrm>
            <a:off x="1475674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8.6%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399344F-6F40-4A91-969D-23C504A42353}"/>
              </a:ext>
            </a:extLst>
          </p:cNvPr>
          <p:cNvSpPr/>
          <p:nvPr/>
        </p:nvSpPr>
        <p:spPr>
          <a:xfrm>
            <a:off x="3274034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9.45%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7C139CE-16F2-4A52-86AB-DFB45CDF7B3C}"/>
              </a:ext>
            </a:extLst>
          </p:cNvPr>
          <p:cNvSpPr/>
          <p:nvPr/>
        </p:nvSpPr>
        <p:spPr>
          <a:xfrm>
            <a:off x="5078284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6.23%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341D9B4-8FC8-42E1-B9BB-B19891755A88}"/>
              </a:ext>
            </a:extLst>
          </p:cNvPr>
          <p:cNvSpPr/>
          <p:nvPr/>
        </p:nvSpPr>
        <p:spPr>
          <a:xfrm>
            <a:off x="6870751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3.01%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B0FAA62-6E2F-4F0A-B02C-B3AF85C2C2EF}"/>
              </a:ext>
            </a:extLst>
          </p:cNvPr>
          <p:cNvSpPr/>
          <p:nvPr/>
        </p:nvSpPr>
        <p:spPr>
          <a:xfrm>
            <a:off x="8669108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4.93%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7222B75D-E577-4FD2-8463-011061E6865D}"/>
              </a:ext>
            </a:extLst>
          </p:cNvPr>
          <p:cNvSpPr/>
          <p:nvPr/>
        </p:nvSpPr>
        <p:spPr>
          <a:xfrm>
            <a:off x="10467479" y="2658526"/>
            <a:ext cx="114802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1.8%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8355D-591E-E5F9-D3AB-C4910DF5C41F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</a:rPr>
              <a:t>BILL OF QUANTITY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501C9-6964-2347-F6A2-1C8685FB80F0}"/>
              </a:ext>
            </a:extLst>
          </p:cNvPr>
          <p:cNvSpPr txBox="1"/>
          <p:nvPr/>
        </p:nvSpPr>
        <p:spPr>
          <a:xfrm>
            <a:off x="3041419" y="610015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PERCENTAGE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1BB0A0-F95B-0AA1-9716-FA97FE1A769D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1ED2EB-6A33-367B-2437-489BC75987CA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963037-E177-B4E5-14EF-15B2FB161B70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1C4CE0-E9CF-4DE5-41DC-F8B4703F2499}"/>
                </a:ext>
              </a:extLst>
            </p:cNvPr>
            <p:cNvSpPr txBox="1"/>
            <p:nvPr/>
          </p:nvSpPr>
          <p:spPr>
            <a:xfrm>
              <a:off x="11485984" y="6498997"/>
              <a:ext cx="35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03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A273-DE6C-E680-A6E7-F8D57843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1DC05AF-D5A7-C58E-6DDC-95DAC67CC145}"/>
              </a:ext>
            </a:extLst>
          </p:cNvPr>
          <p:cNvCxnSpPr>
            <a:cxnSpLocks/>
          </p:cNvCxnSpPr>
          <p:nvPr/>
        </p:nvCxnSpPr>
        <p:spPr>
          <a:xfrm flipV="1">
            <a:off x="2049690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883BF52-46C3-1DD8-0ACA-0B4C5E2AA006}"/>
              </a:ext>
            </a:extLst>
          </p:cNvPr>
          <p:cNvCxnSpPr>
            <a:cxnSpLocks/>
          </p:cNvCxnSpPr>
          <p:nvPr/>
        </p:nvCxnSpPr>
        <p:spPr>
          <a:xfrm flipV="1">
            <a:off x="3848048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D2B416A-885F-728C-56D4-6BB4E2D36CE3}"/>
              </a:ext>
            </a:extLst>
          </p:cNvPr>
          <p:cNvCxnSpPr>
            <a:cxnSpLocks/>
          </p:cNvCxnSpPr>
          <p:nvPr/>
        </p:nvCxnSpPr>
        <p:spPr>
          <a:xfrm flipV="1">
            <a:off x="5646410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DD105E0-A440-E436-977D-F6E92012BA96}"/>
              </a:ext>
            </a:extLst>
          </p:cNvPr>
          <p:cNvCxnSpPr>
            <a:cxnSpLocks/>
          </p:cNvCxnSpPr>
          <p:nvPr/>
        </p:nvCxnSpPr>
        <p:spPr>
          <a:xfrm flipV="1">
            <a:off x="7444768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75631E2-A49E-0984-6264-8D196979CFC0}"/>
              </a:ext>
            </a:extLst>
          </p:cNvPr>
          <p:cNvCxnSpPr>
            <a:cxnSpLocks/>
          </p:cNvCxnSpPr>
          <p:nvPr/>
        </p:nvCxnSpPr>
        <p:spPr>
          <a:xfrm flipV="1">
            <a:off x="9243127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8354B63-C1ED-A5E4-FFDE-CB4DFD662B2C}"/>
              </a:ext>
            </a:extLst>
          </p:cNvPr>
          <p:cNvCxnSpPr>
            <a:cxnSpLocks/>
          </p:cNvCxnSpPr>
          <p:nvPr/>
        </p:nvCxnSpPr>
        <p:spPr>
          <a:xfrm flipV="1">
            <a:off x="11041492" y="3064497"/>
            <a:ext cx="0" cy="2176118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00B378C-1A51-0882-6EEF-FABE0A986D56}"/>
              </a:ext>
            </a:extLst>
          </p:cNvPr>
          <p:cNvCxnSpPr>
            <a:cxnSpLocks/>
          </p:cNvCxnSpPr>
          <p:nvPr/>
        </p:nvCxnSpPr>
        <p:spPr>
          <a:xfrm flipV="1">
            <a:off x="115050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501F071-9480-ED6F-67E9-A2C183DE1DCC}"/>
              </a:ext>
            </a:extLst>
          </p:cNvPr>
          <p:cNvCxnSpPr>
            <a:cxnSpLocks/>
          </p:cNvCxnSpPr>
          <p:nvPr/>
        </p:nvCxnSpPr>
        <p:spPr>
          <a:xfrm flipV="1">
            <a:off x="294886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82B1E673-F57F-47DB-775F-3CE646E9F209}"/>
              </a:ext>
            </a:extLst>
          </p:cNvPr>
          <p:cNvCxnSpPr>
            <a:cxnSpLocks/>
          </p:cNvCxnSpPr>
          <p:nvPr/>
        </p:nvCxnSpPr>
        <p:spPr>
          <a:xfrm flipV="1">
            <a:off x="4747228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5FE7366-EB6D-94E2-B4ED-AD3A9E4DDB15}"/>
              </a:ext>
            </a:extLst>
          </p:cNvPr>
          <p:cNvCxnSpPr>
            <a:cxnSpLocks/>
          </p:cNvCxnSpPr>
          <p:nvPr/>
        </p:nvCxnSpPr>
        <p:spPr>
          <a:xfrm flipV="1">
            <a:off x="6545588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A774DC86-9905-96AC-C883-0E94EF3CC013}"/>
              </a:ext>
            </a:extLst>
          </p:cNvPr>
          <p:cNvCxnSpPr>
            <a:cxnSpLocks/>
          </p:cNvCxnSpPr>
          <p:nvPr/>
        </p:nvCxnSpPr>
        <p:spPr>
          <a:xfrm flipV="1">
            <a:off x="8343949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585745C-1CC5-A182-C12C-9740ECD6B893}"/>
              </a:ext>
            </a:extLst>
          </p:cNvPr>
          <p:cNvCxnSpPr>
            <a:cxnSpLocks/>
          </p:cNvCxnSpPr>
          <p:nvPr/>
        </p:nvCxnSpPr>
        <p:spPr>
          <a:xfrm flipV="1">
            <a:off x="10142307" y="2418080"/>
            <a:ext cx="0" cy="2011680"/>
          </a:xfrm>
          <a:prstGeom prst="line">
            <a:avLst/>
          </a:prstGeom>
          <a:ln w="9525" cap="rnd">
            <a:solidFill>
              <a:schemeClr val="bg1">
                <a:lumMod val="50000"/>
              </a:schemeClr>
            </a:solidFill>
            <a:prstDash val="solid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EBB74E5-3DF1-2326-AB30-76EA9A3DD5A2}"/>
              </a:ext>
            </a:extLst>
          </p:cNvPr>
          <p:cNvSpPr txBox="1"/>
          <p:nvPr/>
        </p:nvSpPr>
        <p:spPr>
          <a:xfrm>
            <a:off x="762790" y="1690781"/>
            <a:ext cx="1425767" cy="6463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TIMBER (DOOR SHUTTERING)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253D62E-55EC-DE1B-B785-39A981ABD436}"/>
              </a:ext>
            </a:extLst>
          </p:cNvPr>
          <p:cNvSpPr txBox="1"/>
          <p:nvPr/>
        </p:nvSpPr>
        <p:spPr>
          <a:xfrm>
            <a:off x="4756853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SKIRTING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0046C42-4639-53A8-C173-76955CDCB5EF}"/>
              </a:ext>
            </a:extLst>
          </p:cNvPr>
          <p:cNvSpPr txBox="1"/>
          <p:nvPr/>
        </p:nvSpPr>
        <p:spPr>
          <a:xfrm>
            <a:off x="834394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OHWT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66107A2-63F6-C501-2DD1-2C27CE0E6114}"/>
              </a:ext>
            </a:extLst>
          </p:cNvPr>
          <p:cNvSpPr txBox="1"/>
          <p:nvPr/>
        </p:nvSpPr>
        <p:spPr>
          <a:xfrm>
            <a:off x="1014230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PLUMBING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FC64679-E61F-1A77-3B56-717000536508}"/>
              </a:ext>
            </a:extLst>
          </p:cNvPr>
          <p:cNvSpPr txBox="1"/>
          <p:nvPr/>
        </p:nvSpPr>
        <p:spPr>
          <a:xfrm>
            <a:off x="6545587" y="19901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PAINTING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3503823-EB32-E48F-7B46-5C7B6E903B63}"/>
              </a:ext>
            </a:extLst>
          </p:cNvPr>
          <p:cNvSpPr txBox="1"/>
          <p:nvPr/>
        </p:nvSpPr>
        <p:spPr>
          <a:xfrm>
            <a:off x="2948868" y="1774662"/>
            <a:ext cx="1356318" cy="64633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ALUMINIUM WINDOW FRAME</a:t>
            </a:r>
          </a:p>
        </p:txBody>
      </p:sp>
      <p:sp>
        <p:nvSpPr>
          <p:cNvPr id="237" name="Right Arrow 46">
            <a:extLst>
              <a:ext uri="{FF2B5EF4-FFF2-40B4-BE49-F238E27FC236}">
                <a16:creationId xmlns:a16="http://schemas.microsoft.com/office/drawing/2014/main" id="{90C9A438-ED3A-13C3-9EED-9A6EAF93D447}"/>
              </a:ext>
            </a:extLst>
          </p:cNvPr>
          <p:cNvSpPr/>
          <p:nvPr/>
        </p:nvSpPr>
        <p:spPr bwMode="auto">
          <a:xfrm>
            <a:off x="10597002" y="3545633"/>
            <a:ext cx="888982" cy="380728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24</a:t>
            </a:r>
          </a:p>
        </p:txBody>
      </p:sp>
      <p:sp>
        <p:nvSpPr>
          <p:cNvPr id="238" name="Right Arrow 56">
            <a:extLst>
              <a:ext uri="{FF2B5EF4-FFF2-40B4-BE49-F238E27FC236}">
                <a16:creationId xmlns:a16="http://schemas.microsoft.com/office/drawing/2014/main" id="{A9DE4A16-8020-B680-2AD2-0D975AEEDAA5}"/>
              </a:ext>
            </a:extLst>
          </p:cNvPr>
          <p:cNvSpPr/>
          <p:nvPr/>
        </p:nvSpPr>
        <p:spPr bwMode="auto">
          <a:xfrm>
            <a:off x="9697817" y="3545633"/>
            <a:ext cx="888982" cy="380728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23</a:t>
            </a:r>
          </a:p>
        </p:txBody>
      </p:sp>
      <p:sp>
        <p:nvSpPr>
          <p:cNvPr id="239" name="Right Arrow 55">
            <a:extLst>
              <a:ext uri="{FF2B5EF4-FFF2-40B4-BE49-F238E27FC236}">
                <a16:creationId xmlns:a16="http://schemas.microsoft.com/office/drawing/2014/main" id="{2A3D11E7-19A7-4BD8-76C7-F28D54F47518}"/>
              </a:ext>
            </a:extLst>
          </p:cNvPr>
          <p:cNvSpPr/>
          <p:nvPr/>
        </p:nvSpPr>
        <p:spPr bwMode="auto">
          <a:xfrm>
            <a:off x="8798637" y="3545633"/>
            <a:ext cx="888982" cy="380728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22</a:t>
            </a:r>
          </a:p>
        </p:txBody>
      </p:sp>
      <p:sp>
        <p:nvSpPr>
          <p:cNvPr id="240" name="Right Arrow 54">
            <a:extLst>
              <a:ext uri="{FF2B5EF4-FFF2-40B4-BE49-F238E27FC236}">
                <a16:creationId xmlns:a16="http://schemas.microsoft.com/office/drawing/2014/main" id="{3FF5AF57-4DD2-2309-EF4A-46E175EBFBB0}"/>
              </a:ext>
            </a:extLst>
          </p:cNvPr>
          <p:cNvSpPr/>
          <p:nvPr/>
        </p:nvSpPr>
        <p:spPr bwMode="auto">
          <a:xfrm>
            <a:off x="7899459" y="3545633"/>
            <a:ext cx="888982" cy="380728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21</a:t>
            </a:r>
          </a:p>
        </p:txBody>
      </p:sp>
      <p:sp>
        <p:nvSpPr>
          <p:cNvPr id="241" name="Right Arrow 53">
            <a:extLst>
              <a:ext uri="{FF2B5EF4-FFF2-40B4-BE49-F238E27FC236}">
                <a16:creationId xmlns:a16="http://schemas.microsoft.com/office/drawing/2014/main" id="{E0BF9740-A499-3591-8F24-BBAE697B3953}"/>
              </a:ext>
            </a:extLst>
          </p:cNvPr>
          <p:cNvSpPr/>
          <p:nvPr/>
        </p:nvSpPr>
        <p:spPr bwMode="auto">
          <a:xfrm>
            <a:off x="7000278" y="3545633"/>
            <a:ext cx="888982" cy="380728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20</a:t>
            </a:r>
          </a:p>
        </p:txBody>
      </p:sp>
      <p:sp>
        <p:nvSpPr>
          <p:cNvPr id="242" name="Right Arrow 52">
            <a:extLst>
              <a:ext uri="{FF2B5EF4-FFF2-40B4-BE49-F238E27FC236}">
                <a16:creationId xmlns:a16="http://schemas.microsoft.com/office/drawing/2014/main" id="{CEE22F37-4EAB-A61E-537C-55483A344D83}"/>
              </a:ext>
            </a:extLst>
          </p:cNvPr>
          <p:cNvSpPr/>
          <p:nvPr/>
        </p:nvSpPr>
        <p:spPr bwMode="auto">
          <a:xfrm>
            <a:off x="6101098" y="3545633"/>
            <a:ext cx="888982" cy="380728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19</a:t>
            </a:r>
          </a:p>
        </p:txBody>
      </p:sp>
      <p:sp>
        <p:nvSpPr>
          <p:cNvPr id="243" name="Right Arrow 51">
            <a:extLst>
              <a:ext uri="{FF2B5EF4-FFF2-40B4-BE49-F238E27FC236}">
                <a16:creationId xmlns:a16="http://schemas.microsoft.com/office/drawing/2014/main" id="{BEB9027D-FAFD-829D-4178-2B49CE2EF024}"/>
              </a:ext>
            </a:extLst>
          </p:cNvPr>
          <p:cNvSpPr/>
          <p:nvPr/>
        </p:nvSpPr>
        <p:spPr bwMode="auto">
          <a:xfrm>
            <a:off x="5201920" y="3545633"/>
            <a:ext cx="888982" cy="380728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18</a:t>
            </a:r>
          </a:p>
        </p:txBody>
      </p:sp>
      <p:sp>
        <p:nvSpPr>
          <p:cNvPr id="244" name="Right Arrow 50">
            <a:extLst>
              <a:ext uri="{FF2B5EF4-FFF2-40B4-BE49-F238E27FC236}">
                <a16:creationId xmlns:a16="http://schemas.microsoft.com/office/drawing/2014/main" id="{0E11A509-053D-03B6-91D1-4B9FF42A27BE}"/>
              </a:ext>
            </a:extLst>
          </p:cNvPr>
          <p:cNvSpPr/>
          <p:nvPr/>
        </p:nvSpPr>
        <p:spPr bwMode="auto">
          <a:xfrm>
            <a:off x="4302738" y="3545633"/>
            <a:ext cx="888982" cy="380728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17</a:t>
            </a:r>
          </a:p>
        </p:txBody>
      </p:sp>
      <p:sp>
        <p:nvSpPr>
          <p:cNvPr id="245" name="Right Arrow 49">
            <a:extLst>
              <a:ext uri="{FF2B5EF4-FFF2-40B4-BE49-F238E27FC236}">
                <a16:creationId xmlns:a16="http://schemas.microsoft.com/office/drawing/2014/main" id="{AFD71EEA-80F7-B435-E023-76A0B3CA8DC3}"/>
              </a:ext>
            </a:extLst>
          </p:cNvPr>
          <p:cNvSpPr/>
          <p:nvPr/>
        </p:nvSpPr>
        <p:spPr bwMode="auto">
          <a:xfrm>
            <a:off x="3403558" y="3545633"/>
            <a:ext cx="888982" cy="380728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16</a:t>
            </a:r>
          </a:p>
        </p:txBody>
      </p:sp>
      <p:sp>
        <p:nvSpPr>
          <p:cNvPr id="246" name="Right Arrow 48">
            <a:extLst>
              <a:ext uri="{FF2B5EF4-FFF2-40B4-BE49-F238E27FC236}">
                <a16:creationId xmlns:a16="http://schemas.microsoft.com/office/drawing/2014/main" id="{4F7329C8-0DC6-E092-521F-BA8E84EDBA73}"/>
              </a:ext>
            </a:extLst>
          </p:cNvPr>
          <p:cNvSpPr/>
          <p:nvPr/>
        </p:nvSpPr>
        <p:spPr bwMode="auto">
          <a:xfrm>
            <a:off x="2504379" y="3545633"/>
            <a:ext cx="888982" cy="380728"/>
          </a:xfrm>
          <a:prstGeom prst="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15</a:t>
            </a:r>
          </a:p>
        </p:txBody>
      </p:sp>
      <p:sp>
        <p:nvSpPr>
          <p:cNvPr id="247" name="Right Arrow 47">
            <a:extLst>
              <a:ext uri="{FF2B5EF4-FFF2-40B4-BE49-F238E27FC236}">
                <a16:creationId xmlns:a16="http://schemas.microsoft.com/office/drawing/2014/main" id="{1C0E13CC-E9F5-81C4-0C79-B60F24315477}"/>
              </a:ext>
            </a:extLst>
          </p:cNvPr>
          <p:cNvSpPr/>
          <p:nvPr/>
        </p:nvSpPr>
        <p:spPr bwMode="auto">
          <a:xfrm>
            <a:off x="1605200" y="3545633"/>
            <a:ext cx="888982" cy="380728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14</a:t>
            </a:r>
          </a:p>
        </p:txBody>
      </p:sp>
      <p:sp>
        <p:nvSpPr>
          <p:cNvPr id="248" name="Right Arrow 45">
            <a:extLst>
              <a:ext uri="{FF2B5EF4-FFF2-40B4-BE49-F238E27FC236}">
                <a16:creationId xmlns:a16="http://schemas.microsoft.com/office/drawing/2014/main" id="{9F8DD051-893A-E662-6CF4-0A286C2DAFE1}"/>
              </a:ext>
            </a:extLst>
          </p:cNvPr>
          <p:cNvSpPr/>
          <p:nvPr/>
        </p:nvSpPr>
        <p:spPr bwMode="auto">
          <a:xfrm>
            <a:off x="706019" y="3545633"/>
            <a:ext cx="888982" cy="380728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13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218BE5F-84D3-924D-533C-04307A6DB7DC}"/>
              </a:ext>
            </a:extLst>
          </p:cNvPr>
          <p:cNvSpPr txBox="1"/>
          <p:nvPr/>
        </p:nvSpPr>
        <p:spPr>
          <a:xfrm>
            <a:off x="693376" y="5393704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GLASS WORK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41A89B8-4038-A613-AADF-D9DF2902982C}"/>
              </a:ext>
            </a:extLst>
          </p:cNvPr>
          <p:cNvSpPr txBox="1"/>
          <p:nvPr/>
        </p:nvSpPr>
        <p:spPr>
          <a:xfrm>
            <a:off x="4290095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PLASTERING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5F86ADE-D45F-0F49-F4B1-5B32E4FA075C}"/>
              </a:ext>
            </a:extLst>
          </p:cNvPr>
          <p:cNvSpPr txBox="1"/>
          <p:nvPr/>
        </p:nvSpPr>
        <p:spPr>
          <a:xfrm>
            <a:off x="7886814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SEPTIC TANK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C3D0E80-175E-4C58-B1B9-1B9997080C8E}"/>
              </a:ext>
            </a:extLst>
          </p:cNvPr>
          <p:cNvSpPr txBox="1"/>
          <p:nvPr/>
        </p:nvSpPr>
        <p:spPr>
          <a:xfrm>
            <a:off x="9568295" y="5285983"/>
            <a:ext cx="1645134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MISCELLANEOUS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38F6853-B191-C74B-8555-C8FA086FE5D5}"/>
              </a:ext>
            </a:extLst>
          </p:cNvPr>
          <p:cNvSpPr txBox="1"/>
          <p:nvPr/>
        </p:nvSpPr>
        <p:spPr>
          <a:xfrm>
            <a:off x="6088454" y="5393705"/>
            <a:ext cx="135631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UWGR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E90B6C-031E-D662-1716-80F408437139}"/>
              </a:ext>
            </a:extLst>
          </p:cNvPr>
          <p:cNvSpPr txBox="1"/>
          <p:nvPr/>
        </p:nvSpPr>
        <p:spPr>
          <a:xfrm>
            <a:off x="2491735" y="5285984"/>
            <a:ext cx="1356318" cy="43088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RETAINING WALL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CD78611-134D-19A0-65C3-A312EE4DF29F}"/>
              </a:ext>
            </a:extLst>
          </p:cNvPr>
          <p:cNvSpPr/>
          <p:nvPr/>
        </p:nvSpPr>
        <p:spPr>
          <a:xfrm>
            <a:off x="576493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0.46%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0D7AB3A-CE86-F7B9-4267-E5EE877167D3}"/>
              </a:ext>
            </a:extLst>
          </p:cNvPr>
          <p:cNvSpPr/>
          <p:nvPr/>
        </p:nvSpPr>
        <p:spPr>
          <a:xfrm>
            <a:off x="2374854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0.13%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7DE1E2D-E125-8508-77EA-670E204ED962}"/>
              </a:ext>
            </a:extLst>
          </p:cNvPr>
          <p:cNvSpPr/>
          <p:nvPr/>
        </p:nvSpPr>
        <p:spPr>
          <a:xfrm>
            <a:off x="4172244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1.05%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E0087AFF-8649-8C53-F7B3-45C519D02CE7}"/>
              </a:ext>
            </a:extLst>
          </p:cNvPr>
          <p:cNvSpPr/>
          <p:nvPr/>
        </p:nvSpPr>
        <p:spPr>
          <a:xfrm>
            <a:off x="5971579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3.24%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13FBC00-DE79-7FD3-E497-6DA0A7894E03}"/>
              </a:ext>
            </a:extLst>
          </p:cNvPr>
          <p:cNvSpPr/>
          <p:nvPr/>
        </p:nvSpPr>
        <p:spPr>
          <a:xfrm>
            <a:off x="7769508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0.49%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9A975738-BC45-7CF8-59F7-883DEA6EF728}"/>
              </a:ext>
            </a:extLst>
          </p:cNvPr>
          <p:cNvSpPr/>
          <p:nvPr/>
        </p:nvSpPr>
        <p:spPr>
          <a:xfrm>
            <a:off x="9568296" y="4413940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6.39%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A18D2E5-38BD-7BA8-88D7-5043D37BDA34}"/>
              </a:ext>
            </a:extLst>
          </p:cNvPr>
          <p:cNvSpPr/>
          <p:nvPr/>
        </p:nvSpPr>
        <p:spPr>
          <a:xfrm>
            <a:off x="1475674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1.35%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C4729A0-F8FF-5EDD-6AB1-2C3B425DC5C4}"/>
              </a:ext>
            </a:extLst>
          </p:cNvPr>
          <p:cNvSpPr/>
          <p:nvPr/>
        </p:nvSpPr>
        <p:spPr>
          <a:xfrm>
            <a:off x="3274034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3.96%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89C2E88F-1AF2-4848-9FA6-99A0D8D39320}"/>
              </a:ext>
            </a:extLst>
          </p:cNvPr>
          <p:cNvSpPr/>
          <p:nvPr/>
        </p:nvSpPr>
        <p:spPr>
          <a:xfrm>
            <a:off x="5078284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5.02%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D537E28E-708F-FFC3-61CE-81A4DED67EDD}"/>
              </a:ext>
            </a:extLst>
          </p:cNvPr>
          <p:cNvSpPr/>
          <p:nvPr/>
        </p:nvSpPr>
        <p:spPr>
          <a:xfrm>
            <a:off x="6870751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0.88%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87A917A-1B05-705D-263E-4A2AFE24C937}"/>
              </a:ext>
            </a:extLst>
          </p:cNvPr>
          <p:cNvSpPr/>
          <p:nvPr/>
        </p:nvSpPr>
        <p:spPr>
          <a:xfrm>
            <a:off x="8669108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0.49%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437E668-0FD3-64DF-D84C-FAEF9ECB3E93}"/>
              </a:ext>
            </a:extLst>
          </p:cNvPr>
          <p:cNvSpPr/>
          <p:nvPr/>
        </p:nvSpPr>
        <p:spPr>
          <a:xfrm>
            <a:off x="10467479" y="2689303"/>
            <a:ext cx="1148028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8.6%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BE777-99C0-C1E8-C755-009E155EE045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</a:rPr>
              <a:t>BILL OF QUANTITY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45851-8359-F0FB-626A-9BE716E6675D}"/>
              </a:ext>
            </a:extLst>
          </p:cNvPr>
          <p:cNvSpPr txBox="1"/>
          <p:nvPr/>
        </p:nvSpPr>
        <p:spPr>
          <a:xfrm>
            <a:off x="3041419" y="610015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PERCENTAGE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D086AB-30A8-0A94-27F7-937A43A9598E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370055-1CFE-BE38-B24F-982456A6AD80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E51FE3-11B5-1F36-CAAD-EA4DA7EE06EC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451759-B727-CD22-DA87-A2EF573C8BC1}"/>
                </a:ext>
              </a:extLst>
            </p:cNvPr>
            <p:cNvSpPr txBox="1"/>
            <p:nvPr/>
          </p:nvSpPr>
          <p:spPr>
            <a:xfrm>
              <a:off x="11498626" y="6498997"/>
              <a:ext cx="3422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078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/>
          <p:cNvSpPr/>
          <p:nvPr/>
        </p:nvSpPr>
        <p:spPr>
          <a:xfrm>
            <a:off x="1715040" y="1126339"/>
            <a:ext cx="3768060" cy="376805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480909" y="1084870"/>
            <a:ext cx="3818860" cy="3818852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1138653" y="4969035"/>
            <a:ext cx="98915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050508" y="1461804"/>
            <a:ext cx="3097124" cy="3097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99741" y="2188871"/>
            <a:ext cx="2778804" cy="169373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haroni" panose="02010803020104030203" pitchFamily="2" charset="-79"/>
              </a:rPr>
              <a:t>3</a:t>
            </a:r>
            <a:r>
              <a:rPr lang="en-US" sz="48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10803020104030203" pitchFamily="2" charset="-79"/>
              </a:rPr>
              <a:t>7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haroni" panose="02010803020104030203" pitchFamily="2" charset="-79"/>
              </a:rPr>
              <a:t> Crore</a:t>
            </a:r>
          </a:p>
          <a:p>
            <a:pPr marL="0" marR="0" lvl="0" indent="0" algn="ctr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Georgia" panose="02040502050405020303" pitchFamily="18" charset="0"/>
                <a:cs typeface="Aharoni" panose="02010803020104030203" pitchFamily="2" charset="-79"/>
              </a:rPr>
              <a:t>BDT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haroni" panose="02010803020104030203" pitchFamily="2" charset="-79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6820900" y="1424858"/>
            <a:ext cx="3138878" cy="31388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143515" y="2043011"/>
            <a:ext cx="2493648" cy="19025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3225 BDT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00F700-0123-4ECB-99A2-2006D5B8B6D0}"/>
              </a:ext>
            </a:extLst>
          </p:cNvPr>
          <p:cNvSpPr txBox="1"/>
          <p:nvPr/>
        </p:nvSpPr>
        <p:spPr>
          <a:xfrm>
            <a:off x="1642513" y="5252144"/>
            <a:ext cx="3759789" cy="115416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Cost Per</a:t>
            </a:r>
          </a:p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Building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69AA4-2B64-C38D-6505-8B59DAE37768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Georgia" panose="02040502050405020303" pitchFamily="18" charset="0"/>
              </a:rPr>
              <a:t>BILL OF QUANTITY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F24E6-1C90-B79A-12AD-D3AADDA756B1}"/>
              </a:ext>
            </a:extLst>
          </p:cNvPr>
          <p:cNvSpPr txBox="1"/>
          <p:nvPr/>
        </p:nvSpPr>
        <p:spPr>
          <a:xfrm>
            <a:off x="6497539" y="5233484"/>
            <a:ext cx="3759789" cy="115416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Cost Per </a:t>
            </a:r>
          </a:p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Square Feet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DC55D8B-CEEB-5E44-8A13-C6BA5D8FEF33}"/>
              </a:ext>
            </a:extLst>
          </p:cNvPr>
          <p:cNvSpPr/>
          <p:nvPr/>
        </p:nvSpPr>
        <p:spPr bwMode="auto">
          <a:xfrm rot="10800000">
            <a:off x="3327906" y="4975157"/>
            <a:ext cx="411692" cy="287903"/>
          </a:xfrm>
          <a:prstGeom prst="triangl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64825DC-748A-A1C8-CC85-CC31176A4118}"/>
              </a:ext>
            </a:extLst>
          </p:cNvPr>
          <p:cNvSpPr/>
          <p:nvPr/>
        </p:nvSpPr>
        <p:spPr bwMode="auto">
          <a:xfrm rot="10800000">
            <a:off x="8165830" y="4977750"/>
            <a:ext cx="411692" cy="287903"/>
          </a:xfrm>
          <a:prstGeom prst="triangl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3707CB-2196-AACE-B4F7-C5E968F97699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B3E293-4FD7-D1FC-AEEF-6470C63F43A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06101C-1AF4-222B-D545-444EF0A1DDDE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7CF99C-2E59-4C81-68C6-3FC7146AC11E}"/>
                </a:ext>
              </a:extLst>
            </p:cNvPr>
            <p:cNvSpPr txBox="1"/>
            <p:nvPr/>
          </p:nvSpPr>
          <p:spPr>
            <a:xfrm>
              <a:off x="11425474" y="6498997"/>
              <a:ext cx="415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499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80276DD-E4E2-4585-8C13-5258B128E58A}"/>
              </a:ext>
            </a:extLst>
          </p:cNvPr>
          <p:cNvSpPr txBox="1"/>
          <p:nvPr/>
        </p:nvSpPr>
        <p:spPr>
          <a:xfrm>
            <a:off x="6841228" y="1228377"/>
            <a:ext cx="2492624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Cost for Resettlement Concern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C935C-FD49-48B7-AEF1-0F8B1D85283E}"/>
              </a:ext>
            </a:extLst>
          </p:cNvPr>
          <p:cNvSpPr txBox="1"/>
          <p:nvPr/>
        </p:nvSpPr>
        <p:spPr>
          <a:xfrm>
            <a:off x="2821943" y="6053840"/>
            <a:ext cx="173410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Demolishing Cost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FAA870-B146-445A-8958-928E09FFB1D1}"/>
              </a:ext>
            </a:extLst>
          </p:cNvPr>
          <p:cNvSpPr txBox="1"/>
          <p:nvPr/>
        </p:nvSpPr>
        <p:spPr>
          <a:xfrm>
            <a:off x="7640732" y="6053841"/>
            <a:ext cx="265219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Parking Facility Development Cost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2A7AE-24AA-4EF2-9AE1-55482CEE8EAF}"/>
              </a:ext>
            </a:extLst>
          </p:cNvPr>
          <p:cNvSpPr txBox="1"/>
          <p:nvPr/>
        </p:nvSpPr>
        <p:spPr>
          <a:xfrm>
            <a:off x="3234039" y="1211293"/>
            <a:ext cx="2123578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Construction cost of 16 Buildings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Mongolian Baiti" panose="03000500000000000000" pitchFamily="66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06003-1D6F-4C10-B681-35AA123E25D0}"/>
              </a:ext>
            </a:extLst>
          </p:cNvPr>
          <p:cNvSpPr txBox="1"/>
          <p:nvPr/>
        </p:nvSpPr>
        <p:spPr>
          <a:xfrm>
            <a:off x="8520344" y="3816836"/>
            <a:ext cx="273268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Renovation Cost of Community space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8F262-177F-7ED9-B4AB-B604EC9FCFFA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kern="0" dirty="0">
                <a:solidFill>
                  <a:prstClr val="white"/>
                </a:solidFill>
                <a:latin typeface="Georgia" panose="02040502050405020303" pitchFamily="18" charset="0"/>
              </a:rPr>
              <a:t>COMPONENTS OF TOTAL PROJECT COST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301659-BC0E-92E5-3E9F-46BE4BC8EBF8}"/>
              </a:ext>
            </a:extLst>
          </p:cNvPr>
          <p:cNvGrpSpPr/>
          <p:nvPr/>
        </p:nvGrpSpPr>
        <p:grpSpPr>
          <a:xfrm>
            <a:off x="3486723" y="1946221"/>
            <a:ext cx="5218554" cy="4524178"/>
            <a:chOff x="7956550" y="1604963"/>
            <a:chExt cx="4235451" cy="367188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67A1ABA-2C7B-8E7B-7FB2-9AF11A86BE88}"/>
                </a:ext>
              </a:extLst>
            </p:cNvPr>
            <p:cNvGrpSpPr/>
            <p:nvPr/>
          </p:nvGrpSpPr>
          <p:grpSpPr>
            <a:xfrm>
              <a:off x="8956675" y="1604963"/>
              <a:ext cx="1036638" cy="1254126"/>
              <a:chOff x="8956675" y="1604963"/>
              <a:chExt cx="1036638" cy="1254126"/>
            </a:xfrm>
          </p:grpSpPr>
          <p:sp>
            <p:nvSpPr>
              <p:cNvPr id="134" name="Freeform 41">
                <a:extLst>
                  <a:ext uri="{FF2B5EF4-FFF2-40B4-BE49-F238E27FC236}">
                    <a16:creationId xmlns:a16="http://schemas.microsoft.com/office/drawing/2014/main" id="{A0C04E5F-CEAB-9148-C838-02684446C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1604963"/>
                <a:ext cx="1036638" cy="1254125"/>
              </a:xfrm>
              <a:custGeom>
                <a:avLst/>
                <a:gdLst>
                  <a:gd name="T0" fmla="*/ 172 w 653"/>
                  <a:gd name="T1" fmla="*/ 790 h 790"/>
                  <a:gd name="T2" fmla="*/ 653 w 653"/>
                  <a:gd name="T3" fmla="*/ 512 h 790"/>
                  <a:gd name="T4" fmla="*/ 635 w 653"/>
                  <a:gd name="T5" fmla="*/ 303 h 790"/>
                  <a:gd name="T6" fmla="*/ 37 w 653"/>
                  <a:gd name="T7" fmla="*/ 0 h 790"/>
                  <a:gd name="T8" fmla="*/ 0 w 653"/>
                  <a:gd name="T9" fmla="*/ 670 h 790"/>
                  <a:gd name="T10" fmla="*/ 172 w 653"/>
                  <a:gd name="T11" fmla="*/ 79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3" h="790">
                    <a:moveTo>
                      <a:pt x="172" y="790"/>
                    </a:moveTo>
                    <a:lnTo>
                      <a:pt x="653" y="512"/>
                    </a:lnTo>
                    <a:lnTo>
                      <a:pt x="635" y="303"/>
                    </a:lnTo>
                    <a:lnTo>
                      <a:pt x="37" y="0"/>
                    </a:lnTo>
                    <a:lnTo>
                      <a:pt x="0" y="670"/>
                    </a:lnTo>
                    <a:lnTo>
                      <a:pt x="172" y="790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42">
                <a:extLst>
                  <a:ext uri="{FF2B5EF4-FFF2-40B4-BE49-F238E27FC236}">
                    <a16:creationId xmlns:a16="http://schemas.microsoft.com/office/drawing/2014/main" id="{1507642B-A0B8-D42C-1340-38096214F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5413" y="1604963"/>
                <a:ext cx="977900" cy="952500"/>
              </a:xfrm>
              <a:custGeom>
                <a:avLst/>
                <a:gdLst>
                  <a:gd name="T0" fmla="*/ 104 w 616"/>
                  <a:gd name="T1" fmla="*/ 100 h 600"/>
                  <a:gd name="T2" fmla="*/ 423 w 616"/>
                  <a:gd name="T3" fmla="*/ 405 h 600"/>
                  <a:gd name="T4" fmla="*/ 465 w 616"/>
                  <a:gd name="T5" fmla="*/ 600 h 600"/>
                  <a:gd name="T6" fmla="*/ 616 w 616"/>
                  <a:gd name="T7" fmla="*/ 512 h 600"/>
                  <a:gd name="T8" fmla="*/ 598 w 616"/>
                  <a:gd name="T9" fmla="*/ 303 h 600"/>
                  <a:gd name="T10" fmla="*/ 0 w 616"/>
                  <a:gd name="T11" fmla="*/ 0 h 600"/>
                  <a:gd name="T12" fmla="*/ 104 w 616"/>
                  <a:gd name="T13" fmla="*/ 1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6" h="600">
                    <a:moveTo>
                      <a:pt x="104" y="100"/>
                    </a:moveTo>
                    <a:lnTo>
                      <a:pt x="423" y="405"/>
                    </a:lnTo>
                    <a:lnTo>
                      <a:pt x="465" y="600"/>
                    </a:lnTo>
                    <a:lnTo>
                      <a:pt x="616" y="512"/>
                    </a:lnTo>
                    <a:lnTo>
                      <a:pt x="598" y="303"/>
                    </a:lnTo>
                    <a:lnTo>
                      <a:pt x="0" y="0"/>
                    </a:lnTo>
                    <a:lnTo>
                      <a:pt x="104" y="10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3">
                <a:extLst>
                  <a:ext uri="{FF2B5EF4-FFF2-40B4-BE49-F238E27FC236}">
                    <a16:creationId xmlns:a16="http://schemas.microsoft.com/office/drawing/2014/main" id="{1DF0D852-06EF-8649-1E3E-E757EA7C4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1604963"/>
                <a:ext cx="512763" cy="1254125"/>
              </a:xfrm>
              <a:custGeom>
                <a:avLst/>
                <a:gdLst>
                  <a:gd name="T0" fmla="*/ 37 w 323"/>
                  <a:gd name="T1" fmla="*/ 0 h 790"/>
                  <a:gd name="T2" fmla="*/ 0 w 323"/>
                  <a:gd name="T3" fmla="*/ 670 h 790"/>
                  <a:gd name="T4" fmla="*/ 172 w 323"/>
                  <a:gd name="T5" fmla="*/ 790 h 790"/>
                  <a:gd name="T6" fmla="*/ 323 w 323"/>
                  <a:gd name="T7" fmla="*/ 703 h 790"/>
                  <a:gd name="T8" fmla="*/ 323 w 323"/>
                  <a:gd name="T9" fmla="*/ 703 h 790"/>
                  <a:gd name="T10" fmla="*/ 175 w 323"/>
                  <a:gd name="T11" fmla="*/ 570 h 790"/>
                  <a:gd name="T12" fmla="*/ 132 w 323"/>
                  <a:gd name="T13" fmla="*/ 388 h 790"/>
                  <a:gd name="T14" fmla="*/ 37 w 323"/>
                  <a:gd name="T15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790">
                    <a:moveTo>
                      <a:pt x="37" y="0"/>
                    </a:moveTo>
                    <a:lnTo>
                      <a:pt x="0" y="670"/>
                    </a:lnTo>
                    <a:lnTo>
                      <a:pt x="172" y="790"/>
                    </a:lnTo>
                    <a:lnTo>
                      <a:pt x="323" y="703"/>
                    </a:lnTo>
                    <a:lnTo>
                      <a:pt x="323" y="703"/>
                    </a:lnTo>
                    <a:lnTo>
                      <a:pt x="175" y="570"/>
                    </a:lnTo>
                    <a:lnTo>
                      <a:pt x="132" y="38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4">
                <a:extLst>
                  <a:ext uri="{FF2B5EF4-FFF2-40B4-BE49-F238E27FC236}">
                    <a16:creationId xmlns:a16="http://schemas.microsoft.com/office/drawing/2014/main" id="{6829CEF8-747A-5DD1-D43A-7DC5895CF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2085976"/>
                <a:ext cx="1036638" cy="773113"/>
              </a:xfrm>
              <a:custGeom>
                <a:avLst/>
                <a:gdLst>
                  <a:gd name="T0" fmla="*/ 653 w 653"/>
                  <a:gd name="T1" fmla="*/ 209 h 487"/>
                  <a:gd name="T2" fmla="*/ 172 w 653"/>
                  <a:gd name="T3" fmla="*/ 487 h 487"/>
                  <a:gd name="T4" fmla="*/ 0 w 653"/>
                  <a:gd name="T5" fmla="*/ 367 h 487"/>
                  <a:gd name="T6" fmla="*/ 635 w 653"/>
                  <a:gd name="T7" fmla="*/ 0 h 487"/>
                  <a:gd name="T8" fmla="*/ 653 w 653"/>
                  <a:gd name="T9" fmla="*/ 209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487">
                    <a:moveTo>
                      <a:pt x="653" y="209"/>
                    </a:moveTo>
                    <a:lnTo>
                      <a:pt x="172" y="487"/>
                    </a:lnTo>
                    <a:lnTo>
                      <a:pt x="0" y="367"/>
                    </a:lnTo>
                    <a:lnTo>
                      <a:pt x="635" y="0"/>
                    </a:lnTo>
                    <a:lnTo>
                      <a:pt x="653" y="20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51EA3B4-E1A1-08EA-96C4-12F5983DEBC2}"/>
                </a:ext>
              </a:extLst>
            </p:cNvPr>
            <p:cNvGrpSpPr/>
            <p:nvPr/>
          </p:nvGrpSpPr>
          <p:grpSpPr>
            <a:xfrm>
              <a:off x="7956550" y="2859088"/>
              <a:ext cx="1192213" cy="1165226"/>
              <a:chOff x="7956550" y="2859088"/>
              <a:chExt cx="1192213" cy="1165226"/>
            </a:xfrm>
          </p:grpSpPr>
          <p:sp>
            <p:nvSpPr>
              <p:cNvPr id="130" name="Freeform 45">
                <a:extLst>
                  <a:ext uri="{FF2B5EF4-FFF2-40B4-BE49-F238E27FC236}">
                    <a16:creationId xmlns:a16="http://schemas.microsoft.com/office/drawing/2014/main" id="{E0E75899-1211-B194-68C1-7BCC50DAB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2859088"/>
                <a:ext cx="1192213" cy="1165225"/>
              </a:xfrm>
              <a:custGeom>
                <a:avLst/>
                <a:gdLst>
                  <a:gd name="T0" fmla="*/ 751 w 751"/>
                  <a:gd name="T1" fmla="*/ 644 h 734"/>
                  <a:gd name="T2" fmla="*/ 751 w 751"/>
                  <a:gd name="T3" fmla="*/ 89 h 734"/>
                  <a:gd name="T4" fmla="*/ 561 w 751"/>
                  <a:gd name="T5" fmla="*/ 0 h 734"/>
                  <a:gd name="T6" fmla="*/ 0 w 751"/>
                  <a:gd name="T7" fmla="*/ 367 h 734"/>
                  <a:gd name="T8" fmla="*/ 561 w 751"/>
                  <a:gd name="T9" fmla="*/ 734 h 734"/>
                  <a:gd name="T10" fmla="*/ 751 w 751"/>
                  <a:gd name="T11" fmla="*/ 64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734">
                    <a:moveTo>
                      <a:pt x="751" y="644"/>
                    </a:moveTo>
                    <a:lnTo>
                      <a:pt x="751" y="89"/>
                    </a:lnTo>
                    <a:lnTo>
                      <a:pt x="561" y="0"/>
                    </a:lnTo>
                    <a:lnTo>
                      <a:pt x="0" y="367"/>
                    </a:lnTo>
                    <a:lnTo>
                      <a:pt x="561" y="734"/>
                    </a:lnTo>
                    <a:lnTo>
                      <a:pt x="751" y="644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46">
                <a:extLst>
                  <a:ext uri="{FF2B5EF4-FFF2-40B4-BE49-F238E27FC236}">
                    <a16:creationId xmlns:a16="http://schemas.microsoft.com/office/drawing/2014/main" id="{FA6617E6-1FEB-1A4B-206F-A39001350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2859088"/>
                <a:ext cx="1192213" cy="582613"/>
              </a:xfrm>
              <a:custGeom>
                <a:avLst/>
                <a:gdLst>
                  <a:gd name="T0" fmla="*/ 138 w 751"/>
                  <a:gd name="T1" fmla="*/ 326 h 367"/>
                  <a:gd name="T2" fmla="*/ 561 w 751"/>
                  <a:gd name="T3" fmla="*/ 202 h 367"/>
                  <a:gd name="T4" fmla="*/ 751 w 751"/>
                  <a:gd name="T5" fmla="*/ 264 h 367"/>
                  <a:gd name="T6" fmla="*/ 751 w 751"/>
                  <a:gd name="T7" fmla="*/ 89 h 367"/>
                  <a:gd name="T8" fmla="*/ 561 w 751"/>
                  <a:gd name="T9" fmla="*/ 0 h 367"/>
                  <a:gd name="T10" fmla="*/ 0 w 751"/>
                  <a:gd name="T11" fmla="*/ 367 h 367"/>
                  <a:gd name="T12" fmla="*/ 138 w 751"/>
                  <a:gd name="T13" fmla="*/ 326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1" h="367">
                    <a:moveTo>
                      <a:pt x="138" y="326"/>
                    </a:moveTo>
                    <a:lnTo>
                      <a:pt x="561" y="202"/>
                    </a:lnTo>
                    <a:lnTo>
                      <a:pt x="751" y="264"/>
                    </a:lnTo>
                    <a:lnTo>
                      <a:pt x="751" y="89"/>
                    </a:lnTo>
                    <a:lnTo>
                      <a:pt x="561" y="0"/>
                    </a:lnTo>
                    <a:lnTo>
                      <a:pt x="0" y="367"/>
                    </a:lnTo>
                    <a:lnTo>
                      <a:pt x="138" y="326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47">
                <a:extLst>
                  <a:ext uri="{FF2B5EF4-FFF2-40B4-BE49-F238E27FC236}">
                    <a16:creationId xmlns:a16="http://schemas.microsoft.com/office/drawing/2014/main" id="{7A73FE5B-C3B1-3ACA-F984-1F51502D9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6550" y="3441701"/>
                <a:ext cx="1192213" cy="582613"/>
              </a:xfrm>
              <a:custGeom>
                <a:avLst/>
                <a:gdLst>
                  <a:gd name="T0" fmla="*/ 0 w 751"/>
                  <a:gd name="T1" fmla="*/ 0 h 367"/>
                  <a:gd name="T2" fmla="*/ 561 w 751"/>
                  <a:gd name="T3" fmla="*/ 367 h 367"/>
                  <a:gd name="T4" fmla="*/ 751 w 751"/>
                  <a:gd name="T5" fmla="*/ 277 h 367"/>
                  <a:gd name="T6" fmla="*/ 751 w 751"/>
                  <a:gd name="T7" fmla="*/ 103 h 367"/>
                  <a:gd name="T8" fmla="*/ 751 w 751"/>
                  <a:gd name="T9" fmla="*/ 103 h 367"/>
                  <a:gd name="T10" fmla="*/ 561 w 751"/>
                  <a:gd name="T11" fmla="*/ 164 h 367"/>
                  <a:gd name="T12" fmla="*/ 383 w 751"/>
                  <a:gd name="T13" fmla="*/ 112 h 367"/>
                  <a:gd name="T14" fmla="*/ 0 w 751"/>
                  <a:gd name="T15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1" h="367">
                    <a:moveTo>
                      <a:pt x="0" y="0"/>
                    </a:moveTo>
                    <a:lnTo>
                      <a:pt x="561" y="367"/>
                    </a:lnTo>
                    <a:lnTo>
                      <a:pt x="751" y="277"/>
                    </a:lnTo>
                    <a:lnTo>
                      <a:pt x="751" y="103"/>
                    </a:lnTo>
                    <a:lnTo>
                      <a:pt x="751" y="103"/>
                    </a:lnTo>
                    <a:lnTo>
                      <a:pt x="561" y="164"/>
                    </a:lnTo>
                    <a:lnTo>
                      <a:pt x="383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48">
                <a:extLst>
                  <a:ext uri="{FF2B5EF4-FFF2-40B4-BE49-F238E27FC236}">
                    <a16:creationId xmlns:a16="http://schemas.microsoft.com/office/drawing/2014/main" id="{D35D8AFE-E33A-D40C-0AD8-8499398EC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138" y="2859088"/>
                <a:ext cx="301625" cy="1165225"/>
              </a:xfrm>
              <a:custGeom>
                <a:avLst/>
                <a:gdLst>
                  <a:gd name="T0" fmla="*/ 190 w 190"/>
                  <a:gd name="T1" fmla="*/ 89 h 734"/>
                  <a:gd name="T2" fmla="*/ 190 w 190"/>
                  <a:gd name="T3" fmla="*/ 644 h 734"/>
                  <a:gd name="T4" fmla="*/ 0 w 190"/>
                  <a:gd name="T5" fmla="*/ 734 h 734"/>
                  <a:gd name="T6" fmla="*/ 0 w 190"/>
                  <a:gd name="T7" fmla="*/ 0 h 734"/>
                  <a:gd name="T8" fmla="*/ 190 w 190"/>
                  <a:gd name="T9" fmla="*/ 89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734">
                    <a:moveTo>
                      <a:pt x="190" y="89"/>
                    </a:moveTo>
                    <a:lnTo>
                      <a:pt x="190" y="644"/>
                    </a:lnTo>
                    <a:lnTo>
                      <a:pt x="0" y="734"/>
                    </a:lnTo>
                    <a:lnTo>
                      <a:pt x="0" y="0"/>
                    </a:lnTo>
                    <a:lnTo>
                      <a:pt x="190" y="8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5CABA47-88F7-32BE-A09D-083144382C88}"/>
                </a:ext>
              </a:extLst>
            </p:cNvPr>
            <p:cNvGrpSpPr/>
            <p:nvPr/>
          </p:nvGrpSpPr>
          <p:grpSpPr>
            <a:xfrm>
              <a:off x="8956675" y="4024313"/>
              <a:ext cx="1035051" cy="1252538"/>
              <a:chOff x="8956675" y="4024313"/>
              <a:chExt cx="1035051" cy="1252538"/>
            </a:xfrm>
          </p:grpSpPr>
          <p:sp>
            <p:nvSpPr>
              <p:cNvPr id="126" name="Freeform 49">
                <a:extLst>
                  <a:ext uri="{FF2B5EF4-FFF2-40B4-BE49-F238E27FC236}">
                    <a16:creationId xmlns:a16="http://schemas.microsoft.com/office/drawing/2014/main" id="{B39076B5-504A-96A7-CE6B-A5BA99030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4024313"/>
                <a:ext cx="1035050" cy="1252538"/>
              </a:xfrm>
              <a:custGeom>
                <a:avLst/>
                <a:gdLst>
                  <a:gd name="T0" fmla="*/ 652 w 652"/>
                  <a:gd name="T1" fmla="*/ 277 h 789"/>
                  <a:gd name="T2" fmla="*/ 172 w 652"/>
                  <a:gd name="T3" fmla="*/ 0 h 789"/>
                  <a:gd name="T4" fmla="*/ 0 w 652"/>
                  <a:gd name="T5" fmla="*/ 119 h 789"/>
                  <a:gd name="T6" fmla="*/ 37 w 652"/>
                  <a:gd name="T7" fmla="*/ 789 h 789"/>
                  <a:gd name="T8" fmla="*/ 635 w 652"/>
                  <a:gd name="T9" fmla="*/ 486 h 789"/>
                  <a:gd name="T10" fmla="*/ 652 w 652"/>
                  <a:gd name="T11" fmla="*/ 277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2" h="789">
                    <a:moveTo>
                      <a:pt x="652" y="277"/>
                    </a:moveTo>
                    <a:lnTo>
                      <a:pt x="172" y="0"/>
                    </a:lnTo>
                    <a:lnTo>
                      <a:pt x="0" y="119"/>
                    </a:lnTo>
                    <a:lnTo>
                      <a:pt x="37" y="789"/>
                    </a:lnTo>
                    <a:lnTo>
                      <a:pt x="635" y="486"/>
                    </a:lnTo>
                    <a:lnTo>
                      <a:pt x="652" y="277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50">
                <a:extLst>
                  <a:ext uri="{FF2B5EF4-FFF2-40B4-BE49-F238E27FC236}">
                    <a16:creationId xmlns:a16="http://schemas.microsoft.com/office/drawing/2014/main" id="{E0892A78-A93B-9AC1-A906-F10251635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4024313"/>
                <a:ext cx="512763" cy="1252538"/>
              </a:xfrm>
              <a:custGeom>
                <a:avLst/>
                <a:gdLst>
                  <a:gd name="T0" fmla="*/ 71 w 323"/>
                  <a:gd name="T1" fmla="*/ 649 h 789"/>
                  <a:gd name="T2" fmla="*/ 175 w 323"/>
                  <a:gd name="T3" fmla="*/ 220 h 789"/>
                  <a:gd name="T4" fmla="*/ 323 w 323"/>
                  <a:gd name="T5" fmla="*/ 87 h 789"/>
                  <a:gd name="T6" fmla="*/ 172 w 323"/>
                  <a:gd name="T7" fmla="*/ 0 h 789"/>
                  <a:gd name="T8" fmla="*/ 0 w 323"/>
                  <a:gd name="T9" fmla="*/ 119 h 789"/>
                  <a:gd name="T10" fmla="*/ 37 w 323"/>
                  <a:gd name="T11" fmla="*/ 789 h 789"/>
                  <a:gd name="T12" fmla="*/ 71 w 323"/>
                  <a:gd name="T13" fmla="*/ 64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789">
                    <a:moveTo>
                      <a:pt x="71" y="649"/>
                    </a:moveTo>
                    <a:lnTo>
                      <a:pt x="175" y="220"/>
                    </a:lnTo>
                    <a:lnTo>
                      <a:pt x="323" y="87"/>
                    </a:lnTo>
                    <a:lnTo>
                      <a:pt x="172" y="0"/>
                    </a:lnTo>
                    <a:lnTo>
                      <a:pt x="0" y="119"/>
                    </a:lnTo>
                    <a:lnTo>
                      <a:pt x="37" y="789"/>
                    </a:lnTo>
                    <a:lnTo>
                      <a:pt x="71" y="649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FD5D6F3C-D83A-83D3-3FAE-119C18556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5413" y="4325938"/>
                <a:ext cx="976313" cy="950913"/>
              </a:xfrm>
              <a:custGeom>
                <a:avLst/>
                <a:gdLst>
                  <a:gd name="T0" fmla="*/ 0 w 615"/>
                  <a:gd name="T1" fmla="*/ 599 h 599"/>
                  <a:gd name="T2" fmla="*/ 598 w 615"/>
                  <a:gd name="T3" fmla="*/ 296 h 599"/>
                  <a:gd name="T4" fmla="*/ 615 w 615"/>
                  <a:gd name="T5" fmla="*/ 87 h 599"/>
                  <a:gd name="T6" fmla="*/ 465 w 615"/>
                  <a:gd name="T7" fmla="*/ 0 h 599"/>
                  <a:gd name="T8" fmla="*/ 465 w 615"/>
                  <a:gd name="T9" fmla="*/ 0 h 599"/>
                  <a:gd name="T10" fmla="*/ 423 w 615"/>
                  <a:gd name="T11" fmla="*/ 194 h 599"/>
                  <a:gd name="T12" fmla="*/ 289 w 615"/>
                  <a:gd name="T13" fmla="*/ 323 h 599"/>
                  <a:gd name="T14" fmla="*/ 0 w 615"/>
                  <a:gd name="T15" fmla="*/ 599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5" h="599">
                    <a:moveTo>
                      <a:pt x="0" y="599"/>
                    </a:moveTo>
                    <a:lnTo>
                      <a:pt x="598" y="296"/>
                    </a:lnTo>
                    <a:lnTo>
                      <a:pt x="615" y="87"/>
                    </a:lnTo>
                    <a:lnTo>
                      <a:pt x="465" y="0"/>
                    </a:lnTo>
                    <a:lnTo>
                      <a:pt x="465" y="0"/>
                    </a:lnTo>
                    <a:lnTo>
                      <a:pt x="423" y="194"/>
                    </a:lnTo>
                    <a:lnTo>
                      <a:pt x="289" y="323"/>
                    </a:lnTo>
                    <a:lnTo>
                      <a:pt x="0" y="599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52">
                <a:extLst>
                  <a:ext uri="{FF2B5EF4-FFF2-40B4-BE49-F238E27FC236}">
                    <a16:creationId xmlns:a16="http://schemas.microsoft.com/office/drawing/2014/main" id="{9534C779-A5AA-991D-5078-C80B38F72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675" y="4024313"/>
                <a:ext cx="1035050" cy="771525"/>
              </a:xfrm>
              <a:custGeom>
                <a:avLst/>
                <a:gdLst>
                  <a:gd name="T0" fmla="*/ 172 w 652"/>
                  <a:gd name="T1" fmla="*/ 0 h 486"/>
                  <a:gd name="T2" fmla="*/ 652 w 652"/>
                  <a:gd name="T3" fmla="*/ 277 h 486"/>
                  <a:gd name="T4" fmla="*/ 635 w 652"/>
                  <a:gd name="T5" fmla="*/ 486 h 486"/>
                  <a:gd name="T6" fmla="*/ 0 w 652"/>
                  <a:gd name="T7" fmla="*/ 119 h 486"/>
                  <a:gd name="T8" fmla="*/ 172 w 652"/>
                  <a:gd name="T9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486">
                    <a:moveTo>
                      <a:pt x="172" y="0"/>
                    </a:moveTo>
                    <a:lnTo>
                      <a:pt x="652" y="277"/>
                    </a:lnTo>
                    <a:lnTo>
                      <a:pt x="635" y="486"/>
                    </a:lnTo>
                    <a:lnTo>
                      <a:pt x="0" y="119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4D3C10B-25A2-1C43-3B05-4A430CB7113B}"/>
                </a:ext>
              </a:extLst>
            </p:cNvPr>
            <p:cNvGrpSpPr/>
            <p:nvPr/>
          </p:nvGrpSpPr>
          <p:grpSpPr>
            <a:xfrm>
              <a:off x="10155238" y="4024313"/>
              <a:ext cx="1035050" cy="1252538"/>
              <a:chOff x="10155238" y="4024313"/>
              <a:chExt cx="1035050" cy="1252538"/>
            </a:xfrm>
          </p:grpSpPr>
          <p:sp>
            <p:nvSpPr>
              <p:cNvPr id="122" name="Freeform 53">
                <a:extLst>
                  <a:ext uri="{FF2B5EF4-FFF2-40B4-BE49-F238E27FC236}">
                    <a16:creationId xmlns:a16="http://schemas.microsoft.com/office/drawing/2014/main" id="{DCC10BD4-10E2-2BE5-DA74-73C93BEA4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4024313"/>
                <a:ext cx="1035050" cy="1252538"/>
              </a:xfrm>
              <a:custGeom>
                <a:avLst/>
                <a:gdLst>
                  <a:gd name="T0" fmla="*/ 481 w 652"/>
                  <a:gd name="T1" fmla="*/ 0 h 789"/>
                  <a:gd name="T2" fmla="*/ 0 w 652"/>
                  <a:gd name="T3" fmla="*/ 277 h 789"/>
                  <a:gd name="T4" fmla="*/ 18 w 652"/>
                  <a:gd name="T5" fmla="*/ 486 h 789"/>
                  <a:gd name="T6" fmla="*/ 616 w 652"/>
                  <a:gd name="T7" fmla="*/ 789 h 789"/>
                  <a:gd name="T8" fmla="*/ 652 w 652"/>
                  <a:gd name="T9" fmla="*/ 119 h 789"/>
                  <a:gd name="T10" fmla="*/ 481 w 652"/>
                  <a:gd name="T11" fmla="*/ 0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2" h="789">
                    <a:moveTo>
                      <a:pt x="481" y="0"/>
                    </a:moveTo>
                    <a:lnTo>
                      <a:pt x="0" y="277"/>
                    </a:lnTo>
                    <a:lnTo>
                      <a:pt x="18" y="486"/>
                    </a:lnTo>
                    <a:lnTo>
                      <a:pt x="616" y="789"/>
                    </a:lnTo>
                    <a:lnTo>
                      <a:pt x="652" y="119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54">
                <a:extLst>
                  <a:ext uri="{FF2B5EF4-FFF2-40B4-BE49-F238E27FC236}">
                    <a16:creationId xmlns:a16="http://schemas.microsoft.com/office/drawing/2014/main" id="{5964BFE6-6FF6-849C-97B7-DA344D252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4325938"/>
                <a:ext cx="977900" cy="950913"/>
              </a:xfrm>
              <a:custGeom>
                <a:avLst/>
                <a:gdLst>
                  <a:gd name="T0" fmla="*/ 512 w 616"/>
                  <a:gd name="T1" fmla="*/ 500 h 599"/>
                  <a:gd name="T2" fmla="*/ 193 w 616"/>
                  <a:gd name="T3" fmla="*/ 194 h 599"/>
                  <a:gd name="T4" fmla="*/ 151 w 616"/>
                  <a:gd name="T5" fmla="*/ 0 h 599"/>
                  <a:gd name="T6" fmla="*/ 0 w 616"/>
                  <a:gd name="T7" fmla="*/ 87 h 599"/>
                  <a:gd name="T8" fmla="*/ 18 w 616"/>
                  <a:gd name="T9" fmla="*/ 296 h 599"/>
                  <a:gd name="T10" fmla="*/ 616 w 616"/>
                  <a:gd name="T11" fmla="*/ 599 h 599"/>
                  <a:gd name="T12" fmla="*/ 512 w 616"/>
                  <a:gd name="T13" fmla="*/ 50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6" h="599">
                    <a:moveTo>
                      <a:pt x="512" y="500"/>
                    </a:moveTo>
                    <a:lnTo>
                      <a:pt x="193" y="194"/>
                    </a:lnTo>
                    <a:lnTo>
                      <a:pt x="151" y="0"/>
                    </a:lnTo>
                    <a:lnTo>
                      <a:pt x="0" y="87"/>
                    </a:lnTo>
                    <a:lnTo>
                      <a:pt x="18" y="296"/>
                    </a:lnTo>
                    <a:lnTo>
                      <a:pt x="616" y="599"/>
                    </a:lnTo>
                    <a:lnTo>
                      <a:pt x="512" y="50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55">
                <a:extLst>
                  <a:ext uri="{FF2B5EF4-FFF2-40B4-BE49-F238E27FC236}">
                    <a16:creationId xmlns:a16="http://schemas.microsoft.com/office/drawing/2014/main" id="{4A299010-2563-EBB1-F85F-48C125FBB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9113" y="4024313"/>
                <a:ext cx="511175" cy="1252538"/>
              </a:xfrm>
              <a:custGeom>
                <a:avLst/>
                <a:gdLst>
                  <a:gd name="T0" fmla="*/ 286 w 322"/>
                  <a:gd name="T1" fmla="*/ 789 h 789"/>
                  <a:gd name="T2" fmla="*/ 322 w 322"/>
                  <a:gd name="T3" fmla="*/ 119 h 789"/>
                  <a:gd name="T4" fmla="*/ 151 w 322"/>
                  <a:gd name="T5" fmla="*/ 0 h 789"/>
                  <a:gd name="T6" fmla="*/ 0 w 322"/>
                  <a:gd name="T7" fmla="*/ 87 h 789"/>
                  <a:gd name="T8" fmla="*/ 0 w 322"/>
                  <a:gd name="T9" fmla="*/ 87 h 789"/>
                  <a:gd name="T10" fmla="*/ 148 w 322"/>
                  <a:gd name="T11" fmla="*/ 220 h 789"/>
                  <a:gd name="T12" fmla="*/ 191 w 322"/>
                  <a:gd name="T13" fmla="*/ 401 h 789"/>
                  <a:gd name="T14" fmla="*/ 286 w 322"/>
                  <a:gd name="T15" fmla="*/ 789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" h="789">
                    <a:moveTo>
                      <a:pt x="286" y="789"/>
                    </a:moveTo>
                    <a:lnTo>
                      <a:pt x="322" y="119"/>
                    </a:lnTo>
                    <a:lnTo>
                      <a:pt x="151" y="0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148" y="220"/>
                    </a:lnTo>
                    <a:lnTo>
                      <a:pt x="191" y="401"/>
                    </a:lnTo>
                    <a:lnTo>
                      <a:pt x="286" y="789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56">
                <a:extLst>
                  <a:ext uri="{FF2B5EF4-FFF2-40B4-BE49-F238E27FC236}">
                    <a16:creationId xmlns:a16="http://schemas.microsoft.com/office/drawing/2014/main" id="{BD9E6132-30FC-BDB4-5A02-F63BF665B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4024313"/>
                <a:ext cx="1035050" cy="771525"/>
              </a:xfrm>
              <a:custGeom>
                <a:avLst/>
                <a:gdLst>
                  <a:gd name="T0" fmla="*/ 0 w 652"/>
                  <a:gd name="T1" fmla="*/ 277 h 486"/>
                  <a:gd name="T2" fmla="*/ 481 w 652"/>
                  <a:gd name="T3" fmla="*/ 0 h 486"/>
                  <a:gd name="T4" fmla="*/ 652 w 652"/>
                  <a:gd name="T5" fmla="*/ 119 h 486"/>
                  <a:gd name="T6" fmla="*/ 18 w 652"/>
                  <a:gd name="T7" fmla="*/ 486 h 486"/>
                  <a:gd name="T8" fmla="*/ 0 w 652"/>
                  <a:gd name="T9" fmla="*/ 277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486">
                    <a:moveTo>
                      <a:pt x="0" y="277"/>
                    </a:moveTo>
                    <a:lnTo>
                      <a:pt x="481" y="0"/>
                    </a:lnTo>
                    <a:lnTo>
                      <a:pt x="652" y="119"/>
                    </a:lnTo>
                    <a:lnTo>
                      <a:pt x="18" y="486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69B67E6-2AD8-7641-CA8F-83D8177B139A}"/>
                </a:ext>
              </a:extLst>
            </p:cNvPr>
            <p:cNvGrpSpPr/>
            <p:nvPr/>
          </p:nvGrpSpPr>
          <p:grpSpPr>
            <a:xfrm>
              <a:off x="10999788" y="2859088"/>
              <a:ext cx="1192213" cy="1165226"/>
              <a:chOff x="10999788" y="2859088"/>
              <a:chExt cx="1192213" cy="1165226"/>
            </a:xfrm>
          </p:grpSpPr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87F6E2E2-AAAA-396F-B8B4-68A65ED0B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9788" y="2859088"/>
                <a:ext cx="1192213" cy="1165225"/>
              </a:xfrm>
              <a:custGeom>
                <a:avLst/>
                <a:gdLst>
                  <a:gd name="T0" fmla="*/ 0 w 751"/>
                  <a:gd name="T1" fmla="*/ 89 h 734"/>
                  <a:gd name="T2" fmla="*/ 0 w 751"/>
                  <a:gd name="T3" fmla="*/ 644 h 734"/>
                  <a:gd name="T4" fmla="*/ 189 w 751"/>
                  <a:gd name="T5" fmla="*/ 734 h 734"/>
                  <a:gd name="T6" fmla="*/ 751 w 751"/>
                  <a:gd name="T7" fmla="*/ 367 h 734"/>
                  <a:gd name="T8" fmla="*/ 189 w 751"/>
                  <a:gd name="T9" fmla="*/ 0 h 734"/>
                  <a:gd name="T10" fmla="*/ 0 w 751"/>
                  <a:gd name="T11" fmla="*/ 89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734">
                    <a:moveTo>
                      <a:pt x="0" y="89"/>
                    </a:moveTo>
                    <a:lnTo>
                      <a:pt x="0" y="644"/>
                    </a:lnTo>
                    <a:lnTo>
                      <a:pt x="189" y="734"/>
                    </a:lnTo>
                    <a:lnTo>
                      <a:pt x="751" y="367"/>
                    </a:lnTo>
                    <a:lnTo>
                      <a:pt x="189" y="0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ED7A825F-3989-7C39-E49D-0CEEFE8E0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9788" y="3441701"/>
                <a:ext cx="1192213" cy="582613"/>
              </a:xfrm>
              <a:custGeom>
                <a:avLst/>
                <a:gdLst>
                  <a:gd name="T0" fmla="*/ 613 w 751"/>
                  <a:gd name="T1" fmla="*/ 40 h 367"/>
                  <a:gd name="T2" fmla="*/ 189 w 751"/>
                  <a:gd name="T3" fmla="*/ 164 h 367"/>
                  <a:gd name="T4" fmla="*/ 0 w 751"/>
                  <a:gd name="T5" fmla="*/ 103 h 367"/>
                  <a:gd name="T6" fmla="*/ 0 w 751"/>
                  <a:gd name="T7" fmla="*/ 277 h 367"/>
                  <a:gd name="T8" fmla="*/ 189 w 751"/>
                  <a:gd name="T9" fmla="*/ 367 h 367"/>
                  <a:gd name="T10" fmla="*/ 751 w 751"/>
                  <a:gd name="T11" fmla="*/ 0 h 367"/>
                  <a:gd name="T12" fmla="*/ 613 w 751"/>
                  <a:gd name="T13" fmla="*/ 4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1" h="367">
                    <a:moveTo>
                      <a:pt x="613" y="40"/>
                    </a:moveTo>
                    <a:lnTo>
                      <a:pt x="189" y="164"/>
                    </a:lnTo>
                    <a:lnTo>
                      <a:pt x="0" y="103"/>
                    </a:lnTo>
                    <a:lnTo>
                      <a:pt x="0" y="277"/>
                    </a:lnTo>
                    <a:lnTo>
                      <a:pt x="189" y="367"/>
                    </a:lnTo>
                    <a:lnTo>
                      <a:pt x="751" y="0"/>
                    </a:lnTo>
                    <a:lnTo>
                      <a:pt x="613" y="4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500BED90-D553-1C88-7B1D-6427F0EC2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9788" y="2859088"/>
                <a:ext cx="1192213" cy="582613"/>
              </a:xfrm>
              <a:custGeom>
                <a:avLst/>
                <a:gdLst>
                  <a:gd name="T0" fmla="*/ 751 w 751"/>
                  <a:gd name="T1" fmla="*/ 367 h 367"/>
                  <a:gd name="T2" fmla="*/ 189 w 751"/>
                  <a:gd name="T3" fmla="*/ 0 h 367"/>
                  <a:gd name="T4" fmla="*/ 0 w 751"/>
                  <a:gd name="T5" fmla="*/ 89 h 367"/>
                  <a:gd name="T6" fmla="*/ 0 w 751"/>
                  <a:gd name="T7" fmla="*/ 263 h 367"/>
                  <a:gd name="T8" fmla="*/ 0 w 751"/>
                  <a:gd name="T9" fmla="*/ 263 h 367"/>
                  <a:gd name="T10" fmla="*/ 189 w 751"/>
                  <a:gd name="T11" fmla="*/ 202 h 367"/>
                  <a:gd name="T12" fmla="*/ 368 w 751"/>
                  <a:gd name="T13" fmla="*/ 255 h 367"/>
                  <a:gd name="T14" fmla="*/ 751 w 751"/>
                  <a:gd name="T15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1" h="367">
                    <a:moveTo>
                      <a:pt x="751" y="367"/>
                    </a:moveTo>
                    <a:lnTo>
                      <a:pt x="189" y="0"/>
                    </a:lnTo>
                    <a:lnTo>
                      <a:pt x="0" y="89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189" y="202"/>
                    </a:lnTo>
                    <a:lnTo>
                      <a:pt x="368" y="255"/>
                    </a:lnTo>
                    <a:lnTo>
                      <a:pt x="751" y="367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804CF43B-89FB-AB96-DD71-51F09F5CA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9788" y="2859088"/>
                <a:ext cx="300038" cy="1165225"/>
              </a:xfrm>
              <a:custGeom>
                <a:avLst/>
                <a:gdLst>
                  <a:gd name="T0" fmla="*/ 0 w 189"/>
                  <a:gd name="T1" fmla="*/ 644 h 734"/>
                  <a:gd name="T2" fmla="*/ 0 w 189"/>
                  <a:gd name="T3" fmla="*/ 89 h 734"/>
                  <a:gd name="T4" fmla="*/ 189 w 189"/>
                  <a:gd name="T5" fmla="*/ 0 h 734"/>
                  <a:gd name="T6" fmla="*/ 189 w 189"/>
                  <a:gd name="T7" fmla="*/ 734 h 734"/>
                  <a:gd name="T8" fmla="*/ 0 w 189"/>
                  <a:gd name="T9" fmla="*/ 64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734">
                    <a:moveTo>
                      <a:pt x="0" y="644"/>
                    </a:moveTo>
                    <a:lnTo>
                      <a:pt x="0" y="89"/>
                    </a:lnTo>
                    <a:lnTo>
                      <a:pt x="189" y="0"/>
                    </a:lnTo>
                    <a:lnTo>
                      <a:pt x="189" y="734"/>
                    </a:lnTo>
                    <a:lnTo>
                      <a:pt x="0" y="64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E05941-FB1C-A0EB-4767-785E980AECB2}"/>
                </a:ext>
              </a:extLst>
            </p:cNvPr>
            <p:cNvGrpSpPr/>
            <p:nvPr/>
          </p:nvGrpSpPr>
          <p:grpSpPr>
            <a:xfrm>
              <a:off x="10155238" y="1604963"/>
              <a:ext cx="1035050" cy="1254126"/>
              <a:chOff x="10155238" y="1604963"/>
              <a:chExt cx="1035050" cy="1254126"/>
            </a:xfrm>
          </p:grpSpPr>
          <p:sp>
            <p:nvSpPr>
              <p:cNvPr id="114" name="Freeform 61">
                <a:extLst>
                  <a:ext uri="{FF2B5EF4-FFF2-40B4-BE49-F238E27FC236}">
                    <a16:creationId xmlns:a16="http://schemas.microsoft.com/office/drawing/2014/main" id="{DC3986A2-3A24-6D8E-2842-857AFAAD9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1604963"/>
                <a:ext cx="1035050" cy="1254125"/>
              </a:xfrm>
              <a:custGeom>
                <a:avLst/>
                <a:gdLst>
                  <a:gd name="T0" fmla="*/ 0 w 652"/>
                  <a:gd name="T1" fmla="*/ 512 h 790"/>
                  <a:gd name="T2" fmla="*/ 481 w 652"/>
                  <a:gd name="T3" fmla="*/ 790 h 790"/>
                  <a:gd name="T4" fmla="*/ 652 w 652"/>
                  <a:gd name="T5" fmla="*/ 670 h 790"/>
                  <a:gd name="T6" fmla="*/ 616 w 652"/>
                  <a:gd name="T7" fmla="*/ 0 h 790"/>
                  <a:gd name="T8" fmla="*/ 18 w 652"/>
                  <a:gd name="T9" fmla="*/ 303 h 790"/>
                  <a:gd name="T10" fmla="*/ 0 w 652"/>
                  <a:gd name="T11" fmla="*/ 51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2" h="790">
                    <a:moveTo>
                      <a:pt x="0" y="512"/>
                    </a:moveTo>
                    <a:lnTo>
                      <a:pt x="481" y="790"/>
                    </a:lnTo>
                    <a:lnTo>
                      <a:pt x="652" y="670"/>
                    </a:lnTo>
                    <a:lnTo>
                      <a:pt x="616" y="0"/>
                    </a:lnTo>
                    <a:lnTo>
                      <a:pt x="18" y="303"/>
                    </a:lnTo>
                    <a:lnTo>
                      <a:pt x="0" y="512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2">
                <a:extLst>
                  <a:ext uri="{FF2B5EF4-FFF2-40B4-BE49-F238E27FC236}">
                    <a16:creationId xmlns:a16="http://schemas.microsoft.com/office/drawing/2014/main" id="{E0CA3D24-820D-4987-DC84-E8B8B7687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9113" y="1604963"/>
                <a:ext cx="511175" cy="1254125"/>
              </a:xfrm>
              <a:custGeom>
                <a:avLst/>
                <a:gdLst>
                  <a:gd name="T0" fmla="*/ 252 w 322"/>
                  <a:gd name="T1" fmla="*/ 140 h 790"/>
                  <a:gd name="T2" fmla="*/ 147 w 322"/>
                  <a:gd name="T3" fmla="*/ 569 h 790"/>
                  <a:gd name="T4" fmla="*/ 0 w 322"/>
                  <a:gd name="T5" fmla="*/ 703 h 790"/>
                  <a:gd name="T6" fmla="*/ 151 w 322"/>
                  <a:gd name="T7" fmla="*/ 790 h 790"/>
                  <a:gd name="T8" fmla="*/ 322 w 322"/>
                  <a:gd name="T9" fmla="*/ 670 h 790"/>
                  <a:gd name="T10" fmla="*/ 286 w 322"/>
                  <a:gd name="T11" fmla="*/ 0 h 790"/>
                  <a:gd name="T12" fmla="*/ 252 w 322"/>
                  <a:gd name="T13" fmla="*/ 14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790">
                    <a:moveTo>
                      <a:pt x="252" y="140"/>
                    </a:moveTo>
                    <a:lnTo>
                      <a:pt x="147" y="569"/>
                    </a:lnTo>
                    <a:lnTo>
                      <a:pt x="0" y="703"/>
                    </a:lnTo>
                    <a:lnTo>
                      <a:pt x="151" y="790"/>
                    </a:lnTo>
                    <a:lnTo>
                      <a:pt x="322" y="670"/>
                    </a:lnTo>
                    <a:lnTo>
                      <a:pt x="286" y="0"/>
                    </a:lnTo>
                    <a:lnTo>
                      <a:pt x="252" y="14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63">
                <a:extLst>
                  <a:ext uri="{FF2B5EF4-FFF2-40B4-BE49-F238E27FC236}">
                    <a16:creationId xmlns:a16="http://schemas.microsoft.com/office/drawing/2014/main" id="{E6E361D7-863C-2CBA-E3FC-44B60E647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1604963"/>
                <a:ext cx="977900" cy="952500"/>
              </a:xfrm>
              <a:custGeom>
                <a:avLst/>
                <a:gdLst>
                  <a:gd name="T0" fmla="*/ 616 w 616"/>
                  <a:gd name="T1" fmla="*/ 0 h 600"/>
                  <a:gd name="T2" fmla="*/ 18 w 616"/>
                  <a:gd name="T3" fmla="*/ 303 h 600"/>
                  <a:gd name="T4" fmla="*/ 0 w 616"/>
                  <a:gd name="T5" fmla="*/ 512 h 600"/>
                  <a:gd name="T6" fmla="*/ 151 w 616"/>
                  <a:gd name="T7" fmla="*/ 600 h 600"/>
                  <a:gd name="T8" fmla="*/ 151 w 616"/>
                  <a:gd name="T9" fmla="*/ 600 h 600"/>
                  <a:gd name="T10" fmla="*/ 193 w 616"/>
                  <a:gd name="T11" fmla="*/ 405 h 600"/>
                  <a:gd name="T12" fmla="*/ 327 w 616"/>
                  <a:gd name="T13" fmla="*/ 277 h 600"/>
                  <a:gd name="T14" fmla="*/ 616 w 616"/>
                  <a:gd name="T15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6" h="600">
                    <a:moveTo>
                      <a:pt x="616" y="0"/>
                    </a:moveTo>
                    <a:lnTo>
                      <a:pt x="18" y="303"/>
                    </a:lnTo>
                    <a:lnTo>
                      <a:pt x="0" y="512"/>
                    </a:lnTo>
                    <a:lnTo>
                      <a:pt x="151" y="600"/>
                    </a:lnTo>
                    <a:lnTo>
                      <a:pt x="151" y="600"/>
                    </a:lnTo>
                    <a:lnTo>
                      <a:pt x="193" y="405"/>
                    </a:lnTo>
                    <a:lnTo>
                      <a:pt x="327" y="277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4">
                <a:extLst>
                  <a:ext uri="{FF2B5EF4-FFF2-40B4-BE49-F238E27FC236}">
                    <a16:creationId xmlns:a16="http://schemas.microsoft.com/office/drawing/2014/main" id="{70CE2519-FFB0-0DFB-F783-FC4C47BE3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5238" y="2085976"/>
                <a:ext cx="1035050" cy="773113"/>
              </a:xfrm>
              <a:custGeom>
                <a:avLst/>
                <a:gdLst>
                  <a:gd name="T0" fmla="*/ 481 w 652"/>
                  <a:gd name="T1" fmla="*/ 487 h 487"/>
                  <a:gd name="T2" fmla="*/ 0 w 652"/>
                  <a:gd name="T3" fmla="*/ 209 h 487"/>
                  <a:gd name="T4" fmla="*/ 18 w 652"/>
                  <a:gd name="T5" fmla="*/ 0 h 487"/>
                  <a:gd name="T6" fmla="*/ 652 w 652"/>
                  <a:gd name="T7" fmla="*/ 367 h 487"/>
                  <a:gd name="T8" fmla="*/ 481 w 652"/>
                  <a:gd name="T9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487">
                    <a:moveTo>
                      <a:pt x="481" y="487"/>
                    </a:moveTo>
                    <a:lnTo>
                      <a:pt x="0" y="209"/>
                    </a:lnTo>
                    <a:lnTo>
                      <a:pt x="18" y="0"/>
                    </a:lnTo>
                    <a:lnTo>
                      <a:pt x="652" y="367"/>
                    </a:lnTo>
                    <a:lnTo>
                      <a:pt x="481" y="487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38B32C8B-6CE3-AA99-2FE5-E2D39A1E9B5D}"/>
              </a:ext>
            </a:extLst>
          </p:cNvPr>
          <p:cNvSpPr txBox="1"/>
          <p:nvPr/>
        </p:nvSpPr>
        <p:spPr>
          <a:xfrm flipH="1">
            <a:off x="1196361" y="3737213"/>
            <a:ext cx="2444885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Mongolian Baiti" panose="03000500000000000000" pitchFamily="66" charset="0"/>
              </a:rPr>
              <a:t>Cost of Green area and field Development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cs typeface="Mongolian Baiti" panose="03000500000000000000" pitchFamily="66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0BDCB4-FCE8-A854-88DF-59B914D56EEF}"/>
              </a:ext>
            </a:extLst>
          </p:cNvPr>
          <p:cNvSpPr txBox="1"/>
          <p:nvPr/>
        </p:nvSpPr>
        <p:spPr>
          <a:xfrm>
            <a:off x="4997753" y="3645881"/>
            <a:ext cx="2278646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ritannic Bold" panose="020B0903060703020204" pitchFamily="34" charset="0"/>
                <a:ea typeface="Cambria Math" panose="02040503050406030204" pitchFamily="18" charset="0"/>
              </a:rPr>
              <a:t>510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Crore BDT</a:t>
            </a: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41" name="Graphic 140" descr="Car with solid fill">
            <a:extLst>
              <a:ext uri="{FF2B5EF4-FFF2-40B4-BE49-F238E27FC236}">
                <a16:creationId xmlns:a16="http://schemas.microsoft.com/office/drawing/2014/main" id="{CA4887D8-DD04-98FE-2CBE-856BC336F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8197" y="5563830"/>
            <a:ext cx="398578" cy="398578"/>
          </a:xfrm>
          <a:prstGeom prst="rect">
            <a:avLst/>
          </a:prstGeom>
        </p:spPr>
      </p:pic>
      <p:pic>
        <p:nvPicPr>
          <p:cNvPr id="143" name="Graphic 142" descr="Bulldozer with solid fill">
            <a:extLst>
              <a:ext uri="{FF2B5EF4-FFF2-40B4-BE49-F238E27FC236}">
                <a16:creationId xmlns:a16="http://schemas.microsoft.com/office/drawing/2014/main" id="{2091E432-2C39-AB3D-8716-FBD11C539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4889" y="5563830"/>
            <a:ext cx="398578" cy="398578"/>
          </a:xfrm>
          <a:prstGeom prst="rect">
            <a:avLst/>
          </a:prstGeom>
        </p:spPr>
      </p:pic>
      <p:pic>
        <p:nvPicPr>
          <p:cNvPr id="145" name="Graphic 144" descr="Renovation (House With Sparkles) with solid fill">
            <a:extLst>
              <a:ext uri="{FF2B5EF4-FFF2-40B4-BE49-F238E27FC236}">
                <a16:creationId xmlns:a16="http://schemas.microsoft.com/office/drawing/2014/main" id="{9A8F1200-6ECF-4E7C-CA5C-19CB457C72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915" y="3953422"/>
            <a:ext cx="398578" cy="398578"/>
          </a:xfrm>
          <a:prstGeom prst="rect">
            <a:avLst/>
          </a:prstGeom>
        </p:spPr>
      </p:pic>
      <p:pic>
        <p:nvPicPr>
          <p:cNvPr id="147" name="Graphic 146" descr="Business Growth with solid fill">
            <a:extLst>
              <a:ext uri="{FF2B5EF4-FFF2-40B4-BE49-F238E27FC236}">
                <a16:creationId xmlns:a16="http://schemas.microsoft.com/office/drawing/2014/main" id="{8135EFA6-CDB1-4C3C-44BC-B29B305A7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2012" y="3970343"/>
            <a:ext cx="398578" cy="398578"/>
          </a:xfrm>
          <a:prstGeom prst="rect">
            <a:avLst/>
          </a:prstGeom>
        </p:spPr>
      </p:pic>
      <p:pic>
        <p:nvPicPr>
          <p:cNvPr id="149" name="Graphic 148" descr="Transfer with solid fill">
            <a:extLst>
              <a:ext uri="{FF2B5EF4-FFF2-40B4-BE49-F238E27FC236}">
                <a16:creationId xmlns:a16="http://schemas.microsoft.com/office/drawing/2014/main" id="{72954004-1807-1DF3-0049-0D25B9033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7563" y="2469112"/>
            <a:ext cx="398578" cy="398578"/>
          </a:xfrm>
          <a:prstGeom prst="rect">
            <a:avLst/>
          </a:prstGeom>
        </p:spPr>
      </p:pic>
      <p:pic>
        <p:nvPicPr>
          <p:cNvPr id="151" name="Graphic 150" descr="Building with solid fill">
            <a:extLst>
              <a:ext uri="{FF2B5EF4-FFF2-40B4-BE49-F238E27FC236}">
                <a16:creationId xmlns:a16="http://schemas.microsoft.com/office/drawing/2014/main" id="{DA567FD0-FC09-941A-1828-701B6CD16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921571">
            <a:off x="5013620" y="2469112"/>
            <a:ext cx="398578" cy="3985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EEE108-C4AA-A24D-0E51-8DD83C1461F5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B11D13-D739-27D0-F081-35024BF11AE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59E8BD-866C-C7A0-ABBF-1F6A2C54A791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4BE27C-AA8A-2E6C-4892-834C5AD3FE68}"/>
                </a:ext>
              </a:extLst>
            </p:cNvPr>
            <p:cNvSpPr txBox="1"/>
            <p:nvPr/>
          </p:nvSpPr>
          <p:spPr>
            <a:xfrm>
              <a:off x="11443580" y="6498997"/>
              <a:ext cx="3973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7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40B5D0-DB24-4B58-AFFC-8752FB2B2739}"/>
              </a:ext>
            </a:extLst>
          </p:cNvPr>
          <p:cNvGrpSpPr/>
          <p:nvPr/>
        </p:nvGrpSpPr>
        <p:grpSpPr>
          <a:xfrm>
            <a:off x="951624" y="1735899"/>
            <a:ext cx="1472744" cy="1472744"/>
            <a:chOff x="554372" y="2987269"/>
            <a:chExt cx="1831486" cy="18314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116AB6-8585-4FDB-B544-B8A8C8A769D7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A37671-569F-4250-B417-15A45AD3AA39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937887-21B3-42E6-8595-17A2E2E131D8}"/>
              </a:ext>
            </a:extLst>
          </p:cNvPr>
          <p:cNvGrpSpPr/>
          <p:nvPr/>
        </p:nvGrpSpPr>
        <p:grpSpPr>
          <a:xfrm>
            <a:off x="3155626" y="1735899"/>
            <a:ext cx="1472744" cy="1472744"/>
            <a:chOff x="554372" y="2987269"/>
            <a:chExt cx="1831486" cy="183148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60106C6-5046-4746-B190-A07BE616765C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98BFC0F-04DB-4BEB-8B31-55C44F0AFA3A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1BFE969-7E53-4457-9FFC-46034F249308}"/>
              </a:ext>
            </a:extLst>
          </p:cNvPr>
          <p:cNvGrpSpPr/>
          <p:nvPr/>
        </p:nvGrpSpPr>
        <p:grpSpPr>
          <a:xfrm>
            <a:off x="5359628" y="1735899"/>
            <a:ext cx="1472744" cy="1472744"/>
            <a:chOff x="554372" y="2987269"/>
            <a:chExt cx="1831486" cy="183148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8C51705-FDD2-4CB2-8F67-1D696229013B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2D11136-FB5A-4AB7-BBC8-8E5600912E8B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DA7308B-01E7-4A0B-8AF2-22C666E2E064}"/>
              </a:ext>
            </a:extLst>
          </p:cNvPr>
          <p:cNvGrpSpPr/>
          <p:nvPr/>
        </p:nvGrpSpPr>
        <p:grpSpPr>
          <a:xfrm>
            <a:off x="7563630" y="1735899"/>
            <a:ext cx="1472744" cy="1472744"/>
            <a:chOff x="554372" y="2987269"/>
            <a:chExt cx="1831486" cy="183148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F0E3F36-94CE-44D1-B466-6B31FB49ACF1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483854-5849-4789-9AEE-5A180760E6CA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9B90C9F-DE42-4841-A8B5-C1216E042973}"/>
              </a:ext>
            </a:extLst>
          </p:cNvPr>
          <p:cNvGrpSpPr/>
          <p:nvPr/>
        </p:nvGrpSpPr>
        <p:grpSpPr>
          <a:xfrm>
            <a:off x="2211330" y="4004764"/>
            <a:ext cx="1472744" cy="1472744"/>
            <a:chOff x="554372" y="2987269"/>
            <a:chExt cx="1831486" cy="183148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C0AC9D6-2985-4A48-B581-9F6A3A62942E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1FB4FE0-08DC-4EDC-9EA2-15B46E7CD0B3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9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0F5DDD-43DD-4E82-B2E3-4505E9D4CE7F}"/>
              </a:ext>
            </a:extLst>
          </p:cNvPr>
          <p:cNvGrpSpPr/>
          <p:nvPr/>
        </p:nvGrpSpPr>
        <p:grpSpPr>
          <a:xfrm>
            <a:off x="4415332" y="4004764"/>
            <a:ext cx="1472744" cy="1472744"/>
            <a:chOff x="554372" y="2987269"/>
            <a:chExt cx="1831486" cy="1831486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5095046-BDD1-47A3-A323-771D345CC70F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8CADA1C-0E8D-4ED7-A7DD-18F740C0AC1A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B39C87-BA37-4F58-A034-26581DF3C330}"/>
              </a:ext>
            </a:extLst>
          </p:cNvPr>
          <p:cNvGrpSpPr/>
          <p:nvPr/>
        </p:nvGrpSpPr>
        <p:grpSpPr>
          <a:xfrm>
            <a:off x="6619334" y="4004764"/>
            <a:ext cx="1472744" cy="1472744"/>
            <a:chOff x="554372" y="2987269"/>
            <a:chExt cx="1831486" cy="1831486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66ADBC3-622E-4CDE-90A5-8E926A598359}"/>
                </a:ext>
              </a:extLst>
            </p:cNvPr>
            <p:cNvSpPr/>
            <p:nvPr/>
          </p:nvSpPr>
          <p:spPr>
            <a:xfrm>
              <a:off x="554372" y="2987269"/>
              <a:ext cx="1831486" cy="18314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32F19E1-9386-4746-B922-441015098359}"/>
                </a:ext>
              </a:extLst>
            </p:cNvPr>
            <p:cNvSpPr/>
            <p:nvPr/>
          </p:nvSpPr>
          <p:spPr>
            <a:xfrm>
              <a:off x="790800" y="3223697"/>
              <a:ext cx="1358630" cy="1358630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7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E0289-3BC1-45D5-B01C-B5B9CDAA77FD}"/>
              </a:ext>
            </a:extLst>
          </p:cNvPr>
          <p:cNvGrpSpPr/>
          <p:nvPr/>
        </p:nvGrpSpPr>
        <p:grpSpPr>
          <a:xfrm>
            <a:off x="8823336" y="4004764"/>
            <a:ext cx="1472744" cy="1472744"/>
            <a:chOff x="9767632" y="4386503"/>
            <a:chExt cx="1472744" cy="1472744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89F1285-2D8F-43DC-A7B3-8BFE5D0F9191}"/>
                </a:ext>
              </a:extLst>
            </p:cNvPr>
            <p:cNvSpPr/>
            <p:nvPr/>
          </p:nvSpPr>
          <p:spPr>
            <a:xfrm>
              <a:off x="9767632" y="4386503"/>
              <a:ext cx="1472744" cy="14727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93A3DA5-04F2-462C-8021-429A0A87A509}"/>
                </a:ext>
              </a:extLst>
            </p:cNvPr>
            <p:cNvSpPr/>
            <p:nvPr/>
          </p:nvSpPr>
          <p:spPr>
            <a:xfrm>
              <a:off x="9957750" y="4576621"/>
              <a:ext cx="1092509" cy="1092509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</a:t>
              </a:r>
            </a:p>
          </p:txBody>
        </p:sp>
      </p:grpSp>
      <p:sp>
        <p:nvSpPr>
          <p:cNvPr id="165" name="Graphic 18">
            <a:extLst>
              <a:ext uri="{FF2B5EF4-FFF2-40B4-BE49-F238E27FC236}">
                <a16:creationId xmlns:a16="http://schemas.microsoft.com/office/drawing/2014/main" id="{0D8C0295-B809-4F46-9BCD-9CC6DF047741}"/>
              </a:ext>
            </a:extLst>
          </p:cNvPr>
          <p:cNvSpPr/>
          <p:nvPr/>
        </p:nvSpPr>
        <p:spPr>
          <a:xfrm>
            <a:off x="10597124" y="2472270"/>
            <a:ext cx="1209070" cy="2327979"/>
          </a:xfrm>
          <a:custGeom>
            <a:avLst/>
            <a:gdLst>
              <a:gd name="connsiteX0" fmla="*/ -571 w 291465"/>
              <a:gd name="connsiteY0" fmla="*/ -394 h 1753552"/>
              <a:gd name="connsiteX1" fmla="*/ 97822 w 291465"/>
              <a:gd name="connsiteY1" fmla="*/ -394 h 1753552"/>
              <a:gd name="connsiteX2" fmla="*/ 290894 w 291465"/>
              <a:gd name="connsiteY2" fmla="*/ 192678 h 1753552"/>
              <a:gd name="connsiteX3" fmla="*/ 290894 w 291465"/>
              <a:gd name="connsiteY3" fmla="*/ 1560087 h 1753552"/>
              <a:gd name="connsiteX4" fmla="*/ 97822 w 291465"/>
              <a:gd name="connsiteY4" fmla="*/ 1753158 h 1753552"/>
              <a:gd name="connsiteX5" fmla="*/ 8954 w 291465"/>
              <a:gd name="connsiteY5" fmla="*/ 1753158 h 17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65" h="1753552">
                <a:moveTo>
                  <a:pt x="-571" y="-394"/>
                </a:moveTo>
                <a:lnTo>
                  <a:pt x="97822" y="-394"/>
                </a:lnTo>
                <a:cubicBezTo>
                  <a:pt x="204436" y="-337"/>
                  <a:pt x="290837" y="86064"/>
                  <a:pt x="290894" y="192678"/>
                </a:cubicBezTo>
                <a:lnTo>
                  <a:pt x="290894" y="1560087"/>
                </a:lnTo>
                <a:cubicBezTo>
                  <a:pt x="290847" y="1666700"/>
                  <a:pt x="204436" y="1753101"/>
                  <a:pt x="97822" y="1753158"/>
                </a:cubicBezTo>
                <a:lnTo>
                  <a:pt x="8954" y="1753158"/>
                </a:lnTo>
              </a:path>
            </a:pathLst>
          </a:custGeom>
          <a:noFill/>
          <a:ln w="28575" cap="flat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167" name="Graphic 18">
            <a:extLst>
              <a:ext uri="{FF2B5EF4-FFF2-40B4-BE49-F238E27FC236}">
                <a16:creationId xmlns:a16="http://schemas.microsoft.com/office/drawing/2014/main" id="{20E72FF7-F5C5-4BEE-BEED-2E972907DD59}"/>
              </a:ext>
            </a:extLst>
          </p:cNvPr>
          <p:cNvSpPr/>
          <p:nvPr/>
        </p:nvSpPr>
        <p:spPr>
          <a:xfrm rot="10800000">
            <a:off x="498367" y="2416364"/>
            <a:ext cx="386943" cy="2327979"/>
          </a:xfrm>
          <a:custGeom>
            <a:avLst/>
            <a:gdLst>
              <a:gd name="connsiteX0" fmla="*/ -571 w 291465"/>
              <a:gd name="connsiteY0" fmla="*/ -394 h 1753552"/>
              <a:gd name="connsiteX1" fmla="*/ 97822 w 291465"/>
              <a:gd name="connsiteY1" fmla="*/ -394 h 1753552"/>
              <a:gd name="connsiteX2" fmla="*/ 290894 w 291465"/>
              <a:gd name="connsiteY2" fmla="*/ 192678 h 1753552"/>
              <a:gd name="connsiteX3" fmla="*/ 290894 w 291465"/>
              <a:gd name="connsiteY3" fmla="*/ 1560087 h 1753552"/>
              <a:gd name="connsiteX4" fmla="*/ 97822 w 291465"/>
              <a:gd name="connsiteY4" fmla="*/ 1753158 h 1753552"/>
              <a:gd name="connsiteX5" fmla="*/ 8954 w 291465"/>
              <a:gd name="connsiteY5" fmla="*/ 1753158 h 175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65" h="1753552">
                <a:moveTo>
                  <a:pt x="-571" y="-394"/>
                </a:moveTo>
                <a:lnTo>
                  <a:pt x="97822" y="-394"/>
                </a:lnTo>
                <a:cubicBezTo>
                  <a:pt x="204436" y="-337"/>
                  <a:pt x="290837" y="86064"/>
                  <a:pt x="290894" y="192678"/>
                </a:cubicBezTo>
                <a:lnTo>
                  <a:pt x="290894" y="1560087"/>
                </a:lnTo>
                <a:cubicBezTo>
                  <a:pt x="290847" y="1666700"/>
                  <a:pt x="204436" y="1753101"/>
                  <a:pt x="97822" y="1753158"/>
                </a:cubicBezTo>
                <a:lnTo>
                  <a:pt x="8954" y="1753158"/>
                </a:lnTo>
              </a:path>
            </a:pathLst>
          </a:custGeom>
          <a:noFill/>
          <a:ln w="28575" cap="flat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lg" len="med"/>
          </a:ln>
        </p:spPr>
        <p:txBody>
          <a:bodyPr rtlCol="0" anchor="ctr"/>
          <a:lstStyle/>
          <a:p>
            <a:pPr marL="0" marR="0" lvl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35737-4CD7-4890-B2FA-C55962CC6F54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424368" y="2472271"/>
            <a:ext cx="682052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291A1ED-637C-452F-A9FB-728485F8EC39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4628370" y="2472271"/>
            <a:ext cx="66651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698DE4A-2FC4-4CE5-8358-070E6B205EAC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6832372" y="2472271"/>
            <a:ext cx="663168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9FBA062-8742-4D7D-B084-E7006F4B3E09}"/>
              </a:ext>
            </a:extLst>
          </p:cNvPr>
          <p:cNvCxnSpPr>
            <a:cxnSpLocks/>
            <a:stCxn id="98" idx="6"/>
          </p:cNvCxnSpPr>
          <p:nvPr/>
        </p:nvCxnSpPr>
        <p:spPr>
          <a:xfrm>
            <a:off x="9036374" y="2472271"/>
            <a:ext cx="67201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4645637-60E1-4204-961D-AF0AFA1F6411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951624" y="4741136"/>
            <a:ext cx="1259706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E77CBA1-8111-4A7E-B6E3-28BA13AD6A89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3740672" y="4741136"/>
            <a:ext cx="67466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83B803C-8DFA-4B12-B5B3-76B3F6A93493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5950472" y="4741136"/>
            <a:ext cx="668862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9FBAB39-4DB6-49A9-AEAB-BB8A8D25D995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8150112" y="4741136"/>
            <a:ext cx="673224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5EA925C-E32B-4336-9870-5C37D773DD76}"/>
              </a:ext>
            </a:extLst>
          </p:cNvPr>
          <p:cNvSpPr/>
          <p:nvPr/>
        </p:nvSpPr>
        <p:spPr>
          <a:xfrm flipH="1">
            <a:off x="831575" y="3288223"/>
            <a:ext cx="1712842" cy="45627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 algn="ctr" defTabSz="1219140">
              <a:lnSpc>
                <a:spcPct val="110000"/>
              </a:lnSpc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Instructions to Tenderers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3ECAA52-B08F-4FFD-994B-3A53DBCA6BEE}"/>
              </a:ext>
            </a:extLst>
          </p:cNvPr>
          <p:cNvSpPr/>
          <p:nvPr/>
        </p:nvSpPr>
        <p:spPr>
          <a:xfrm flipH="1">
            <a:off x="3030981" y="3369227"/>
            <a:ext cx="1712842" cy="21929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Tender Data Sheet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CD9390B-0C56-4FA3-B879-E5E9A3E4C310}"/>
              </a:ext>
            </a:extLst>
          </p:cNvPr>
          <p:cNvSpPr/>
          <p:nvPr/>
        </p:nvSpPr>
        <p:spPr>
          <a:xfrm flipH="1">
            <a:off x="5255969" y="3208643"/>
            <a:ext cx="1712842" cy="69326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General Conditions of Contract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5388A-F221-4C32-96C8-D34203943EB3}"/>
              </a:ext>
            </a:extLst>
          </p:cNvPr>
          <p:cNvSpPr/>
          <p:nvPr/>
        </p:nvSpPr>
        <p:spPr>
          <a:xfrm flipH="1">
            <a:off x="7443581" y="3190645"/>
            <a:ext cx="1712842" cy="69326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Particular Conditions of Contract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705E30C-FC71-4E20-9A52-6E9855020331}"/>
              </a:ext>
            </a:extLst>
          </p:cNvPr>
          <p:cNvSpPr/>
          <p:nvPr/>
        </p:nvSpPr>
        <p:spPr>
          <a:xfrm flipH="1">
            <a:off x="9647584" y="3288223"/>
            <a:ext cx="1712842" cy="45627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Tender &amp; Contract Forms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9461916-3BED-4292-A5CF-1BC2988ACE3D}"/>
              </a:ext>
            </a:extLst>
          </p:cNvPr>
          <p:cNvSpPr/>
          <p:nvPr/>
        </p:nvSpPr>
        <p:spPr>
          <a:xfrm flipH="1">
            <a:off x="2091281" y="5632986"/>
            <a:ext cx="1712842" cy="2192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Drawings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2D995B2-3910-4CF2-B7AE-A18F27F7CB43}"/>
              </a:ext>
            </a:extLst>
          </p:cNvPr>
          <p:cNvSpPr/>
          <p:nvPr/>
        </p:nvSpPr>
        <p:spPr>
          <a:xfrm flipH="1">
            <a:off x="4295283" y="5632986"/>
            <a:ext cx="1712842" cy="4562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Particular Specifications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0162C0F-7B40-4192-9114-D920B7422483}"/>
              </a:ext>
            </a:extLst>
          </p:cNvPr>
          <p:cNvSpPr/>
          <p:nvPr/>
        </p:nvSpPr>
        <p:spPr>
          <a:xfrm flipH="1">
            <a:off x="6499285" y="5632986"/>
            <a:ext cx="1712842" cy="45627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General Specifications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5966865-1899-4BF0-908C-2056DE825537}"/>
              </a:ext>
            </a:extLst>
          </p:cNvPr>
          <p:cNvSpPr/>
          <p:nvPr/>
        </p:nvSpPr>
        <p:spPr>
          <a:xfrm flipH="1">
            <a:off x="8703288" y="5632986"/>
            <a:ext cx="1712842" cy="2192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eorgia" panose="02040502050405020303" pitchFamily="18" charset="0"/>
                <a:cs typeface="Times New Roman" panose="02020603050405020304" pitchFamily="18" charset="0"/>
              </a:rPr>
              <a:t>Bill of Quantities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DC2F8-B795-5144-610E-F5EDAE8B3723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TENDER DOCUMENT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2C29BA-E3D1-4B38-8FE3-152E96430FEA}"/>
              </a:ext>
            </a:extLst>
          </p:cNvPr>
          <p:cNvGrpSpPr/>
          <p:nvPr/>
        </p:nvGrpSpPr>
        <p:grpSpPr>
          <a:xfrm>
            <a:off x="9767632" y="1735899"/>
            <a:ext cx="1472744" cy="1472744"/>
            <a:chOff x="9767632" y="2048417"/>
            <a:chExt cx="1472744" cy="1472744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CD6D91F-46D7-4822-B259-F46ED0E05712}"/>
                </a:ext>
              </a:extLst>
            </p:cNvPr>
            <p:cNvSpPr/>
            <p:nvPr/>
          </p:nvSpPr>
          <p:spPr>
            <a:xfrm>
              <a:off x="9767632" y="2048417"/>
              <a:ext cx="1472744" cy="14727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26473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B067933-70A7-4EB0-A3A0-EAEF793053F4}"/>
                </a:ext>
              </a:extLst>
            </p:cNvPr>
            <p:cNvSpPr/>
            <p:nvPr/>
          </p:nvSpPr>
          <p:spPr>
            <a:xfrm>
              <a:off x="9957750" y="2238535"/>
              <a:ext cx="1092509" cy="1092509"/>
            </a:xfrm>
            <a:prstGeom prst="ellipse">
              <a:avLst/>
            </a:prstGeom>
            <a:solidFill>
              <a:schemeClr val="bg1"/>
            </a:solidFill>
            <a:ln w="76200">
              <a:gradFill>
                <a:gsLst>
                  <a:gs pos="0">
                    <a:schemeClr val="bg1"/>
                  </a:gs>
                  <a:gs pos="74000">
                    <a:schemeClr val="bg1">
                      <a:lumMod val="9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0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26473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2A8AACF-5627-0AD1-7241-50CE96FA9CE4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00049F-A146-F475-4DBD-62364AEF55E9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60E572-12F3-2EAB-29B2-BE3CA3C417D7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36CF89-05DD-A778-E2FB-B25119C6FF29}"/>
                </a:ext>
              </a:extLst>
            </p:cNvPr>
            <p:cNvSpPr txBox="1"/>
            <p:nvPr/>
          </p:nvSpPr>
          <p:spPr>
            <a:xfrm>
              <a:off x="11479794" y="6498997"/>
              <a:ext cx="361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0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F88FB7-4A52-E6F6-E12D-888C98D6FB85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Georgia" panose="02040502050405020303" pitchFamily="18" charset="0"/>
              </a:rPr>
              <a:t>IMPLEMENTATION TIMELINE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8" name="Picture 7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D0380D0-45B5-7D9B-CD50-9E09AD3D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993177"/>
            <a:ext cx="9184640" cy="58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5F4DBF-D52A-4971-A0E7-AE7EC61EDF4A}"/>
              </a:ext>
            </a:extLst>
          </p:cNvPr>
          <p:cNvGrpSpPr/>
          <p:nvPr/>
        </p:nvGrpSpPr>
        <p:grpSpPr>
          <a:xfrm>
            <a:off x="3539312" y="1645870"/>
            <a:ext cx="4701313" cy="4462795"/>
            <a:chOff x="7156450" y="2896393"/>
            <a:chExt cx="9402763" cy="8925719"/>
          </a:xfrm>
        </p:grpSpPr>
        <p:sp>
          <p:nvSpPr>
            <p:cNvPr id="339" name="Freeform 5">
              <a:extLst>
                <a:ext uri="{FF2B5EF4-FFF2-40B4-BE49-F238E27FC236}">
                  <a16:creationId xmlns:a16="http://schemas.microsoft.com/office/drawing/2014/main" id="{6F61DC49-46D2-4D65-9749-8CC64CD8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475" y="4302124"/>
              <a:ext cx="547688" cy="546100"/>
            </a:xfrm>
            <a:custGeom>
              <a:avLst/>
              <a:gdLst>
                <a:gd name="T0" fmla="*/ 162 w 197"/>
                <a:gd name="T1" fmla="*/ 35 h 196"/>
                <a:gd name="T2" fmla="*/ 35 w 197"/>
                <a:gd name="T3" fmla="*/ 35 h 196"/>
                <a:gd name="T4" fmla="*/ 35 w 197"/>
                <a:gd name="T5" fmla="*/ 161 h 196"/>
                <a:gd name="T6" fmla="*/ 162 w 197"/>
                <a:gd name="T7" fmla="*/ 161 h 196"/>
                <a:gd name="T8" fmla="*/ 162 w 197"/>
                <a:gd name="T9" fmla="*/ 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6">
                  <a:moveTo>
                    <a:pt x="162" y="35"/>
                  </a:moveTo>
                  <a:cubicBezTo>
                    <a:pt x="127" y="0"/>
                    <a:pt x="70" y="0"/>
                    <a:pt x="35" y="35"/>
                  </a:cubicBezTo>
                  <a:cubicBezTo>
                    <a:pt x="0" y="70"/>
                    <a:pt x="0" y="126"/>
                    <a:pt x="35" y="161"/>
                  </a:cubicBezTo>
                  <a:cubicBezTo>
                    <a:pt x="70" y="196"/>
                    <a:pt x="127" y="196"/>
                    <a:pt x="162" y="161"/>
                  </a:cubicBezTo>
                  <a:cubicBezTo>
                    <a:pt x="197" y="126"/>
                    <a:pt x="197" y="70"/>
                    <a:pt x="162" y="35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0" name="Freeform 6">
              <a:extLst>
                <a:ext uri="{FF2B5EF4-FFF2-40B4-BE49-F238E27FC236}">
                  <a16:creationId xmlns:a16="http://schemas.microsoft.com/office/drawing/2014/main" id="{43F3EDBC-1867-4DED-BE1D-456C06034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3194050"/>
              <a:ext cx="415925" cy="414337"/>
            </a:xfrm>
            <a:custGeom>
              <a:avLst/>
              <a:gdLst>
                <a:gd name="T0" fmla="*/ 123 w 149"/>
                <a:gd name="T1" fmla="*/ 26 h 149"/>
                <a:gd name="T2" fmla="*/ 27 w 149"/>
                <a:gd name="T3" fmla="*/ 26 h 149"/>
                <a:gd name="T4" fmla="*/ 27 w 149"/>
                <a:gd name="T5" fmla="*/ 122 h 149"/>
                <a:gd name="T6" fmla="*/ 123 w 149"/>
                <a:gd name="T7" fmla="*/ 122 h 149"/>
                <a:gd name="T8" fmla="*/ 123 w 149"/>
                <a:gd name="T9" fmla="*/ 2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23" y="26"/>
                  </a:moveTo>
                  <a:cubicBezTo>
                    <a:pt x="96" y="0"/>
                    <a:pt x="53" y="0"/>
                    <a:pt x="27" y="26"/>
                  </a:cubicBezTo>
                  <a:cubicBezTo>
                    <a:pt x="0" y="53"/>
                    <a:pt x="0" y="96"/>
                    <a:pt x="27" y="122"/>
                  </a:cubicBezTo>
                  <a:cubicBezTo>
                    <a:pt x="53" y="149"/>
                    <a:pt x="96" y="149"/>
                    <a:pt x="123" y="122"/>
                  </a:cubicBezTo>
                  <a:cubicBezTo>
                    <a:pt x="149" y="96"/>
                    <a:pt x="149" y="53"/>
                    <a:pt x="123" y="26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3" name="Freeform 9">
              <a:extLst>
                <a:ext uri="{FF2B5EF4-FFF2-40B4-BE49-F238E27FC236}">
                  <a16:creationId xmlns:a16="http://schemas.microsoft.com/office/drawing/2014/main" id="{1A187D30-59FB-4C01-95A8-A8A86040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1500" y="11604625"/>
              <a:ext cx="217488" cy="217487"/>
            </a:xfrm>
            <a:custGeom>
              <a:avLst/>
              <a:gdLst>
                <a:gd name="T0" fmla="*/ 64 w 78"/>
                <a:gd name="T1" fmla="*/ 14 h 78"/>
                <a:gd name="T2" fmla="*/ 14 w 78"/>
                <a:gd name="T3" fmla="*/ 14 h 78"/>
                <a:gd name="T4" fmla="*/ 14 w 78"/>
                <a:gd name="T5" fmla="*/ 64 h 78"/>
                <a:gd name="T6" fmla="*/ 64 w 78"/>
                <a:gd name="T7" fmla="*/ 64 h 78"/>
                <a:gd name="T8" fmla="*/ 64 w 78"/>
                <a:gd name="T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64" y="14"/>
                  </a:moveTo>
                  <a:cubicBezTo>
                    <a:pt x="50" y="0"/>
                    <a:pt x="27" y="0"/>
                    <a:pt x="14" y="14"/>
                  </a:cubicBezTo>
                  <a:cubicBezTo>
                    <a:pt x="0" y="27"/>
                    <a:pt x="0" y="50"/>
                    <a:pt x="14" y="64"/>
                  </a:cubicBezTo>
                  <a:cubicBezTo>
                    <a:pt x="27" y="78"/>
                    <a:pt x="50" y="78"/>
                    <a:pt x="64" y="64"/>
                  </a:cubicBezTo>
                  <a:cubicBezTo>
                    <a:pt x="78" y="50"/>
                    <a:pt x="78" y="27"/>
                    <a:pt x="64" y="14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4" name="Freeform 10">
              <a:extLst>
                <a:ext uri="{FF2B5EF4-FFF2-40B4-BE49-F238E27FC236}">
                  <a16:creationId xmlns:a16="http://schemas.microsoft.com/office/drawing/2014/main" id="{7B799A2A-5A68-407C-A661-36F6E51F1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9763" y="8059738"/>
              <a:ext cx="398463" cy="398462"/>
            </a:xfrm>
            <a:custGeom>
              <a:avLst/>
              <a:gdLst>
                <a:gd name="T0" fmla="*/ 117 w 143"/>
                <a:gd name="T1" fmla="*/ 26 h 143"/>
                <a:gd name="T2" fmla="*/ 25 w 143"/>
                <a:gd name="T3" fmla="*/ 26 h 143"/>
                <a:gd name="T4" fmla="*/ 25 w 143"/>
                <a:gd name="T5" fmla="*/ 117 h 143"/>
                <a:gd name="T6" fmla="*/ 117 w 143"/>
                <a:gd name="T7" fmla="*/ 117 h 143"/>
                <a:gd name="T8" fmla="*/ 117 w 143"/>
                <a:gd name="T9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117" y="26"/>
                  </a:moveTo>
                  <a:cubicBezTo>
                    <a:pt x="92" y="0"/>
                    <a:pt x="51" y="0"/>
                    <a:pt x="25" y="26"/>
                  </a:cubicBezTo>
                  <a:cubicBezTo>
                    <a:pt x="0" y="51"/>
                    <a:pt x="0" y="92"/>
                    <a:pt x="25" y="117"/>
                  </a:cubicBezTo>
                  <a:cubicBezTo>
                    <a:pt x="51" y="143"/>
                    <a:pt x="92" y="143"/>
                    <a:pt x="117" y="117"/>
                  </a:cubicBezTo>
                  <a:cubicBezTo>
                    <a:pt x="143" y="92"/>
                    <a:pt x="143" y="51"/>
                    <a:pt x="117" y="26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5" name="Freeform 11">
              <a:extLst>
                <a:ext uri="{FF2B5EF4-FFF2-40B4-BE49-F238E27FC236}">
                  <a16:creationId xmlns:a16="http://schemas.microsoft.com/office/drawing/2014/main" id="{38D52A5B-E461-4A65-A0B0-020B37C8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277" y="5448301"/>
              <a:ext cx="4452938" cy="4454525"/>
            </a:xfrm>
            <a:custGeom>
              <a:avLst/>
              <a:gdLst>
                <a:gd name="T0" fmla="*/ 1254 w 1600"/>
                <a:gd name="T1" fmla="*/ 1600 h 1600"/>
                <a:gd name="T2" fmla="*/ 1254 w 1600"/>
                <a:gd name="T3" fmla="*/ 346 h 1600"/>
                <a:gd name="T4" fmla="*/ 0 w 1600"/>
                <a:gd name="T5" fmla="*/ 346 h 1600"/>
                <a:gd name="T6" fmla="*/ 1254 w 1600"/>
                <a:gd name="T7" fmla="*/ 1600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0" h="1600">
                  <a:moveTo>
                    <a:pt x="1254" y="1600"/>
                  </a:moveTo>
                  <a:cubicBezTo>
                    <a:pt x="1600" y="1254"/>
                    <a:pt x="1600" y="693"/>
                    <a:pt x="1254" y="346"/>
                  </a:cubicBezTo>
                  <a:cubicBezTo>
                    <a:pt x="908" y="0"/>
                    <a:pt x="346" y="0"/>
                    <a:pt x="0" y="346"/>
                  </a:cubicBezTo>
                  <a:lnTo>
                    <a:pt x="1254" y="1600"/>
                  </a:ln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       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+mn-ea"/>
                  <a:cs typeface="+mn-cs"/>
                </a:rPr>
                <a:t>         </a:t>
              </a:r>
              <a:endParaRPr kumimoji="0" lang="en-US" sz="4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6" name="Freeform 12">
              <a:extLst>
                <a:ext uri="{FF2B5EF4-FFF2-40B4-BE49-F238E27FC236}">
                  <a16:creationId xmlns:a16="http://schemas.microsoft.com/office/drawing/2014/main" id="{17B2754F-64DD-4A55-9210-23E10DA89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50" y="5192713"/>
              <a:ext cx="1643063" cy="882650"/>
            </a:xfrm>
            <a:custGeom>
              <a:avLst/>
              <a:gdLst>
                <a:gd name="T0" fmla="*/ 9 w 590"/>
                <a:gd name="T1" fmla="*/ 317 h 317"/>
                <a:gd name="T2" fmla="*/ 0 w 590"/>
                <a:gd name="T3" fmla="*/ 309 h 317"/>
                <a:gd name="T4" fmla="*/ 588 w 590"/>
                <a:gd name="T5" fmla="*/ 0 h 317"/>
                <a:gd name="T6" fmla="*/ 590 w 590"/>
                <a:gd name="T7" fmla="*/ 11 h 317"/>
                <a:gd name="T8" fmla="*/ 9 w 590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17">
                  <a:moveTo>
                    <a:pt x="9" y="317"/>
                  </a:moveTo>
                  <a:cubicBezTo>
                    <a:pt x="0" y="309"/>
                    <a:pt x="0" y="309"/>
                    <a:pt x="0" y="309"/>
                  </a:cubicBezTo>
                  <a:cubicBezTo>
                    <a:pt x="161" y="147"/>
                    <a:pt x="365" y="41"/>
                    <a:pt x="588" y="0"/>
                  </a:cubicBezTo>
                  <a:cubicBezTo>
                    <a:pt x="590" y="11"/>
                    <a:pt x="590" y="11"/>
                    <a:pt x="590" y="11"/>
                  </a:cubicBezTo>
                  <a:cubicBezTo>
                    <a:pt x="369" y="52"/>
                    <a:pt x="168" y="158"/>
                    <a:pt x="9" y="317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7" name="Freeform 13">
              <a:extLst>
                <a:ext uri="{FF2B5EF4-FFF2-40B4-BE49-F238E27FC236}">
                  <a16:creationId xmlns:a16="http://schemas.microsoft.com/office/drawing/2014/main" id="{9A51BF11-66B9-4C6C-B925-FC3E1CAB0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13" y="5140325"/>
              <a:ext cx="1698625" cy="531812"/>
            </a:xfrm>
            <a:custGeom>
              <a:avLst/>
              <a:gdLst>
                <a:gd name="T0" fmla="*/ 603 w 610"/>
                <a:gd name="T1" fmla="*/ 191 h 191"/>
                <a:gd name="T2" fmla="*/ 0 w 610"/>
                <a:gd name="T3" fmla="*/ 12 h 191"/>
                <a:gd name="T4" fmla="*/ 0 w 610"/>
                <a:gd name="T5" fmla="*/ 0 h 191"/>
                <a:gd name="T6" fmla="*/ 610 w 610"/>
                <a:gd name="T7" fmla="*/ 181 h 191"/>
                <a:gd name="T8" fmla="*/ 603 w 610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191">
                  <a:moveTo>
                    <a:pt x="603" y="191"/>
                  </a:moveTo>
                  <a:cubicBezTo>
                    <a:pt x="424" y="74"/>
                    <a:pt x="215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7" y="0"/>
                    <a:pt x="428" y="63"/>
                    <a:pt x="610" y="181"/>
                  </a:cubicBezTo>
                  <a:lnTo>
                    <a:pt x="603" y="191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8" name="Freeform 14">
              <a:extLst>
                <a:ext uri="{FF2B5EF4-FFF2-40B4-BE49-F238E27FC236}">
                  <a16:creationId xmlns:a16="http://schemas.microsoft.com/office/drawing/2014/main" id="{7282CBE2-4976-4721-BD4B-58EF10819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3575" y="6053138"/>
              <a:ext cx="879475" cy="1622425"/>
            </a:xfrm>
            <a:custGeom>
              <a:avLst/>
              <a:gdLst>
                <a:gd name="T0" fmla="*/ 305 w 316"/>
                <a:gd name="T1" fmla="*/ 583 h 583"/>
                <a:gd name="T2" fmla="*/ 0 w 316"/>
                <a:gd name="T3" fmla="*/ 8 h 583"/>
                <a:gd name="T4" fmla="*/ 9 w 316"/>
                <a:gd name="T5" fmla="*/ 0 h 583"/>
                <a:gd name="T6" fmla="*/ 316 w 316"/>
                <a:gd name="T7" fmla="*/ 580 h 583"/>
                <a:gd name="T8" fmla="*/ 305 w 316"/>
                <a:gd name="T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583">
                  <a:moveTo>
                    <a:pt x="305" y="583"/>
                  </a:moveTo>
                  <a:cubicBezTo>
                    <a:pt x="263" y="365"/>
                    <a:pt x="158" y="166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8" y="159"/>
                    <a:pt x="275" y="360"/>
                    <a:pt x="316" y="580"/>
                  </a:cubicBezTo>
                  <a:lnTo>
                    <a:pt x="305" y="583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49" name="Freeform 15">
              <a:extLst>
                <a:ext uri="{FF2B5EF4-FFF2-40B4-BE49-F238E27FC236}">
                  <a16:creationId xmlns:a16="http://schemas.microsoft.com/office/drawing/2014/main" id="{81788A2A-BD34-405E-89F5-E5F928923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4413" y="8251825"/>
              <a:ext cx="584200" cy="1779587"/>
            </a:xfrm>
            <a:custGeom>
              <a:avLst/>
              <a:gdLst>
                <a:gd name="T0" fmla="*/ 10 w 210"/>
                <a:gd name="T1" fmla="*/ 639 h 639"/>
                <a:gd name="T2" fmla="*/ 0 w 210"/>
                <a:gd name="T3" fmla="*/ 632 h 639"/>
                <a:gd name="T4" fmla="*/ 198 w 210"/>
                <a:gd name="T5" fmla="*/ 0 h 639"/>
                <a:gd name="T6" fmla="*/ 210 w 210"/>
                <a:gd name="T7" fmla="*/ 0 h 639"/>
                <a:gd name="T8" fmla="*/ 10 w 210"/>
                <a:gd name="T9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639">
                  <a:moveTo>
                    <a:pt x="10" y="639"/>
                  </a:moveTo>
                  <a:cubicBezTo>
                    <a:pt x="0" y="632"/>
                    <a:pt x="0" y="632"/>
                    <a:pt x="0" y="632"/>
                  </a:cubicBezTo>
                  <a:cubicBezTo>
                    <a:pt x="130" y="446"/>
                    <a:pt x="198" y="228"/>
                    <a:pt x="19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230"/>
                    <a:pt x="141" y="451"/>
                    <a:pt x="10" y="639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0" name="Oval 16">
              <a:extLst>
                <a:ext uri="{FF2B5EF4-FFF2-40B4-BE49-F238E27FC236}">
                  <a16:creationId xmlns:a16="http://schemas.microsoft.com/office/drawing/2014/main" id="{D53D115D-01EA-4787-9815-1018042A1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0" y="8129588"/>
              <a:ext cx="244475" cy="246062"/>
            </a:xfrm>
            <a:prstGeom prst="ellipse">
              <a:avLst/>
            </a:pr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1" name="Freeform 17">
              <a:extLst>
                <a:ext uri="{FF2B5EF4-FFF2-40B4-BE49-F238E27FC236}">
                  <a16:creationId xmlns:a16="http://schemas.microsoft.com/office/drawing/2014/main" id="{84504E29-2FB9-440D-8E89-9253FF50F6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43038" y="8113713"/>
              <a:ext cx="277813" cy="277812"/>
            </a:xfrm>
            <a:custGeom>
              <a:avLst/>
              <a:gdLst>
                <a:gd name="T0" fmla="*/ 50 w 100"/>
                <a:gd name="T1" fmla="*/ 100 h 100"/>
                <a:gd name="T2" fmla="*/ 0 w 100"/>
                <a:gd name="T3" fmla="*/ 50 h 100"/>
                <a:gd name="T4" fmla="*/ 50 w 100"/>
                <a:gd name="T5" fmla="*/ 0 h 100"/>
                <a:gd name="T6" fmla="*/ 100 w 100"/>
                <a:gd name="T7" fmla="*/ 50 h 100"/>
                <a:gd name="T8" fmla="*/ 50 w 100"/>
                <a:gd name="T9" fmla="*/ 100 h 100"/>
                <a:gd name="T10" fmla="*/ 50 w 100"/>
                <a:gd name="T11" fmla="*/ 12 h 100"/>
                <a:gd name="T12" fmla="*/ 12 w 100"/>
                <a:gd name="T13" fmla="*/ 50 h 100"/>
                <a:gd name="T14" fmla="*/ 50 w 100"/>
                <a:gd name="T15" fmla="*/ 88 h 100"/>
                <a:gd name="T16" fmla="*/ 88 w 100"/>
                <a:gd name="T17" fmla="*/ 50 h 100"/>
                <a:gd name="T18" fmla="*/ 50 w 100"/>
                <a:gd name="T19" fmla="*/ 1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23" y="100"/>
                    <a:pt x="0" y="78"/>
                    <a:pt x="0" y="50"/>
                  </a:cubicBezTo>
                  <a:cubicBezTo>
                    <a:pt x="0" y="23"/>
                    <a:pt x="23" y="0"/>
                    <a:pt x="50" y="0"/>
                  </a:cubicBezTo>
                  <a:cubicBezTo>
                    <a:pt x="78" y="0"/>
                    <a:pt x="100" y="23"/>
                    <a:pt x="100" y="50"/>
                  </a:cubicBezTo>
                  <a:cubicBezTo>
                    <a:pt x="100" y="78"/>
                    <a:pt x="78" y="100"/>
                    <a:pt x="50" y="100"/>
                  </a:cubicBezTo>
                  <a:close/>
                  <a:moveTo>
                    <a:pt x="50" y="12"/>
                  </a:moveTo>
                  <a:cubicBezTo>
                    <a:pt x="29" y="12"/>
                    <a:pt x="12" y="29"/>
                    <a:pt x="12" y="50"/>
                  </a:cubicBezTo>
                  <a:cubicBezTo>
                    <a:pt x="12" y="71"/>
                    <a:pt x="29" y="88"/>
                    <a:pt x="50" y="88"/>
                  </a:cubicBezTo>
                  <a:cubicBezTo>
                    <a:pt x="71" y="88"/>
                    <a:pt x="88" y="71"/>
                    <a:pt x="88" y="50"/>
                  </a:cubicBezTo>
                  <a:cubicBezTo>
                    <a:pt x="88" y="29"/>
                    <a:pt x="71" y="12"/>
                    <a:pt x="50" y="12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2" name="Freeform 18">
              <a:extLst>
                <a:ext uri="{FF2B5EF4-FFF2-40B4-BE49-F238E27FC236}">
                  <a16:creationId xmlns:a16="http://schemas.microsoft.com/office/drawing/2014/main" id="{C1789486-F515-4431-9DEC-96CF3027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1338" y="5930900"/>
              <a:ext cx="269875" cy="266700"/>
            </a:xfrm>
            <a:custGeom>
              <a:avLst/>
              <a:gdLst>
                <a:gd name="T0" fmla="*/ 80 w 97"/>
                <a:gd name="T1" fmla="*/ 79 h 96"/>
                <a:gd name="T2" fmla="*/ 80 w 97"/>
                <a:gd name="T3" fmla="*/ 17 h 96"/>
                <a:gd name="T4" fmla="*/ 17 w 97"/>
                <a:gd name="T5" fmla="*/ 17 h 96"/>
                <a:gd name="T6" fmla="*/ 17 w 97"/>
                <a:gd name="T7" fmla="*/ 79 h 96"/>
                <a:gd name="T8" fmla="*/ 80 w 97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80" y="79"/>
                  </a:moveTo>
                  <a:cubicBezTo>
                    <a:pt x="97" y="62"/>
                    <a:pt x="97" y="34"/>
                    <a:pt x="80" y="17"/>
                  </a:cubicBez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79"/>
                  </a:cubicBezTo>
                  <a:cubicBezTo>
                    <a:pt x="34" y="96"/>
                    <a:pt x="62" y="96"/>
                    <a:pt x="80" y="79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3" name="Freeform 19">
              <a:extLst>
                <a:ext uri="{FF2B5EF4-FFF2-40B4-BE49-F238E27FC236}">
                  <a16:creationId xmlns:a16="http://schemas.microsoft.com/office/drawing/2014/main" id="{D990288F-EB49-4084-9F4D-FF6C4FF2B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34988" y="5924550"/>
              <a:ext cx="279400" cy="279400"/>
            </a:xfrm>
            <a:custGeom>
              <a:avLst/>
              <a:gdLst>
                <a:gd name="T0" fmla="*/ 50 w 100"/>
                <a:gd name="T1" fmla="*/ 100 h 100"/>
                <a:gd name="T2" fmla="*/ 15 w 100"/>
                <a:gd name="T3" fmla="*/ 85 h 100"/>
                <a:gd name="T4" fmla="*/ 0 w 100"/>
                <a:gd name="T5" fmla="*/ 50 h 100"/>
                <a:gd name="T6" fmla="*/ 15 w 100"/>
                <a:gd name="T7" fmla="*/ 15 h 100"/>
                <a:gd name="T8" fmla="*/ 50 w 100"/>
                <a:gd name="T9" fmla="*/ 0 h 100"/>
                <a:gd name="T10" fmla="*/ 86 w 100"/>
                <a:gd name="T11" fmla="*/ 15 h 100"/>
                <a:gd name="T12" fmla="*/ 100 w 100"/>
                <a:gd name="T13" fmla="*/ 50 h 100"/>
                <a:gd name="T14" fmla="*/ 86 w 100"/>
                <a:gd name="T15" fmla="*/ 85 h 100"/>
                <a:gd name="T16" fmla="*/ 50 w 100"/>
                <a:gd name="T17" fmla="*/ 100 h 100"/>
                <a:gd name="T18" fmla="*/ 50 w 100"/>
                <a:gd name="T19" fmla="*/ 12 h 100"/>
                <a:gd name="T20" fmla="*/ 24 w 100"/>
                <a:gd name="T21" fmla="*/ 23 h 100"/>
                <a:gd name="T22" fmla="*/ 12 w 100"/>
                <a:gd name="T23" fmla="*/ 50 h 100"/>
                <a:gd name="T24" fmla="*/ 24 w 100"/>
                <a:gd name="T25" fmla="*/ 77 h 100"/>
                <a:gd name="T26" fmla="*/ 50 w 100"/>
                <a:gd name="T27" fmla="*/ 88 h 100"/>
                <a:gd name="T28" fmla="*/ 77 w 100"/>
                <a:gd name="T29" fmla="*/ 77 h 100"/>
                <a:gd name="T30" fmla="*/ 88 w 100"/>
                <a:gd name="T31" fmla="*/ 50 h 100"/>
                <a:gd name="T32" fmla="*/ 77 w 100"/>
                <a:gd name="T33" fmla="*/ 23 h 100"/>
                <a:gd name="T34" fmla="*/ 50 w 100"/>
                <a:gd name="T35" fmla="*/ 1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cubicBezTo>
                    <a:pt x="37" y="100"/>
                    <a:pt x="24" y="95"/>
                    <a:pt x="15" y="85"/>
                  </a:cubicBezTo>
                  <a:cubicBezTo>
                    <a:pt x="6" y="76"/>
                    <a:pt x="0" y="63"/>
                    <a:pt x="0" y="50"/>
                  </a:cubicBezTo>
                  <a:cubicBezTo>
                    <a:pt x="0" y="37"/>
                    <a:pt x="6" y="24"/>
                    <a:pt x="15" y="15"/>
                  </a:cubicBezTo>
                  <a:cubicBezTo>
                    <a:pt x="24" y="5"/>
                    <a:pt x="37" y="0"/>
                    <a:pt x="50" y="0"/>
                  </a:cubicBezTo>
                  <a:cubicBezTo>
                    <a:pt x="64" y="0"/>
                    <a:pt x="76" y="5"/>
                    <a:pt x="86" y="15"/>
                  </a:cubicBezTo>
                  <a:cubicBezTo>
                    <a:pt x="95" y="24"/>
                    <a:pt x="100" y="37"/>
                    <a:pt x="100" y="50"/>
                  </a:cubicBezTo>
                  <a:cubicBezTo>
                    <a:pt x="100" y="63"/>
                    <a:pt x="95" y="76"/>
                    <a:pt x="86" y="85"/>
                  </a:cubicBezTo>
                  <a:cubicBezTo>
                    <a:pt x="76" y="95"/>
                    <a:pt x="64" y="100"/>
                    <a:pt x="50" y="100"/>
                  </a:cubicBezTo>
                  <a:close/>
                  <a:moveTo>
                    <a:pt x="50" y="12"/>
                  </a:moveTo>
                  <a:cubicBezTo>
                    <a:pt x="40" y="12"/>
                    <a:pt x="31" y="16"/>
                    <a:pt x="24" y="23"/>
                  </a:cubicBezTo>
                  <a:cubicBezTo>
                    <a:pt x="16" y="30"/>
                    <a:pt x="12" y="40"/>
                    <a:pt x="12" y="50"/>
                  </a:cubicBezTo>
                  <a:cubicBezTo>
                    <a:pt x="12" y="60"/>
                    <a:pt x="16" y="70"/>
                    <a:pt x="24" y="77"/>
                  </a:cubicBezTo>
                  <a:cubicBezTo>
                    <a:pt x="31" y="84"/>
                    <a:pt x="40" y="88"/>
                    <a:pt x="50" y="88"/>
                  </a:cubicBezTo>
                  <a:cubicBezTo>
                    <a:pt x="61" y="88"/>
                    <a:pt x="70" y="84"/>
                    <a:pt x="77" y="77"/>
                  </a:cubicBezTo>
                  <a:cubicBezTo>
                    <a:pt x="84" y="70"/>
                    <a:pt x="88" y="60"/>
                    <a:pt x="88" y="50"/>
                  </a:cubicBezTo>
                  <a:cubicBezTo>
                    <a:pt x="88" y="40"/>
                    <a:pt x="84" y="30"/>
                    <a:pt x="77" y="23"/>
                  </a:cubicBezTo>
                  <a:cubicBezTo>
                    <a:pt x="70" y="16"/>
                    <a:pt x="61" y="12"/>
                    <a:pt x="50" y="12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4" name="Freeform 20">
              <a:extLst>
                <a:ext uri="{FF2B5EF4-FFF2-40B4-BE49-F238E27FC236}">
                  <a16:creationId xmlns:a16="http://schemas.microsoft.com/office/drawing/2014/main" id="{466A3894-F612-45CD-BC2C-C78C31450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3763" y="5022850"/>
              <a:ext cx="269875" cy="266700"/>
            </a:xfrm>
            <a:custGeom>
              <a:avLst/>
              <a:gdLst>
                <a:gd name="T0" fmla="*/ 80 w 97"/>
                <a:gd name="T1" fmla="*/ 79 h 96"/>
                <a:gd name="T2" fmla="*/ 80 w 97"/>
                <a:gd name="T3" fmla="*/ 17 h 96"/>
                <a:gd name="T4" fmla="*/ 17 w 97"/>
                <a:gd name="T5" fmla="*/ 17 h 96"/>
                <a:gd name="T6" fmla="*/ 17 w 97"/>
                <a:gd name="T7" fmla="*/ 79 h 96"/>
                <a:gd name="T8" fmla="*/ 80 w 97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80" y="79"/>
                  </a:moveTo>
                  <a:cubicBezTo>
                    <a:pt x="97" y="62"/>
                    <a:pt x="97" y="34"/>
                    <a:pt x="80" y="17"/>
                  </a:cubicBezTo>
                  <a:cubicBezTo>
                    <a:pt x="63" y="0"/>
                    <a:pt x="35" y="0"/>
                    <a:pt x="17" y="17"/>
                  </a:cubicBezTo>
                  <a:cubicBezTo>
                    <a:pt x="0" y="34"/>
                    <a:pt x="0" y="62"/>
                    <a:pt x="17" y="79"/>
                  </a:cubicBezTo>
                  <a:cubicBezTo>
                    <a:pt x="35" y="96"/>
                    <a:pt x="63" y="96"/>
                    <a:pt x="80" y="79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id="{6F6E39E2-9F3E-4066-8FEE-171777623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6300" y="5018088"/>
              <a:ext cx="292100" cy="277812"/>
            </a:xfrm>
            <a:custGeom>
              <a:avLst/>
              <a:gdLst>
                <a:gd name="T0" fmla="*/ 55 w 105"/>
                <a:gd name="T1" fmla="*/ 100 h 100"/>
                <a:gd name="T2" fmla="*/ 19 w 105"/>
                <a:gd name="T3" fmla="*/ 86 h 100"/>
                <a:gd name="T4" fmla="*/ 19 w 105"/>
                <a:gd name="T5" fmla="*/ 15 h 100"/>
                <a:gd name="T6" fmla="*/ 55 w 105"/>
                <a:gd name="T7" fmla="*/ 0 h 100"/>
                <a:gd name="T8" fmla="*/ 90 w 105"/>
                <a:gd name="T9" fmla="*/ 15 h 100"/>
                <a:gd name="T10" fmla="*/ 105 w 105"/>
                <a:gd name="T11" fmla="*/ 50 h 100"/>
                <a:gd name="T12" fmla="*/ 90 w 105"/>
                <a:gd name="T13" fmla="*/ 86 h 100"/>
                <a:gd name="T14" fmla="*/ 55 w 105"/>
                <a:gd name="T15" fmla="*/ 100 h 100"/>
                <a:gd name="T16" fmla="*/ 55 w 105"/>
                <a:gd name="T17" fmla="*/ 12 h 100"/>
                <a:gd name="T18" fmla="*/ 28 w 105"/>
                <a:gd name="T19" fmla="*/ 23 h 100"/>
                <a:gd name="T20" fmla="*/ 28 w 105"/>
                <a:gd name="T21" fmla="*/ 77 h 100"/>
                <a:gd name="T22" fmla="*/ 55 w 105"/>
                <a:gd name="T23" fmla="*/ 88 h 100"/>
                <a:gd name="T24" fmla="*/ 81 w 105"/>
                <a:gd name="T25" fmla="*/ 77 h 100"/>
                <a:gd name="T26" fmla="*/ 93 w 105"/>
                <a:gd name="T27" fmla="*/ 50 h 100"/>
                <a:gd name="T28" fmla="*/ 81 w 105"/>
                <a:gd name="T29" fmla="*/ 23 h 100"/>
                <a:gd name="T30" fmla="*/ 55 w 105"/>
                <a:gd name="T31" fmla="*/ 1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00">
                  <a:moveTo>
                    <a:pt x="55" y="100"/>
                  </a:moveTo>
                  <a:cubicBezTo>
                    <a:pt x="41" y="100"/>
                    <a:pt x="29" y="95"/>
                    <a:pt x="19" y="86"/>
                  </a:cubicBezTo>
                  <a:cubicBezTo>
                    <a:pt x="0" y="66"/>
                    <a:pt x="0" y="34"/>
                    <a:pt x="19" y="15"/>
                  </a:cubicBezTo>
                  <a:cubicBezTo>
                    <a:pt x="29" y="5"/>
                    <a:pt x="41" y="0"/>
                    <a:pt x="55" y="0"/>
                  </a:cubicBezTo>
                  <a:cubicBezTo>
                    <a:pt x="68" y="0"/>
                    <a:pt x="81" y="5"/>
                    <a:pt x="90" y="15"/>
                  </a:cubicBezTo>
                  <a:cubicBezTo>
                    <a:pt x="99" y="24"/>
                    <a:pt x="105" y="37"/>
                    <a:pt x="105" y="50"/>
                  </a:cubicBezTo>
                  <a:cubicBezTo>
                    <a:pt x="105" y="64"/>
                    <a:pt x="99" y="76"/>
                    <a:pt x="90" y="86"/>
                  </a:cubicBezTo>
                  <a:cubicBezTo>
                    <a:pt x="81" y="95"/>
                    <a:pt x="68" y="100"/>
                    <a:pt x="55" y="100"/>
                  </a:cubicBezTo>
                  <a:close/>
                  <a:moveTo>
                    <a:pt x="55" y="12"/>
                  </a:moveTo>
                  <a:cubicBezTo>
                    <a:pt x="44" y="12"/>
                    <a:pt x="35" y="16"/>
                    <a:pt x="28" y="23"/>
                  </a:cubicBezTo>
                  <a:cubicBezTo>
                    <a:pt x="13" y="38"/>
                    <a:pt x="13" y="62"/>
                    <a:pt x="28" y="77"/>
                  </a:cubicBezTo>
                  <a:cubicBezTo>
                    <a:pt x="35" y="84"/>
                    <a:pt x="44" y="88"/>
                    <a:pt x="55" y="88"/>
                  </a:cubicBezTo>
                  <a:cubicBezTo>
                    <a:pt x="65" y="88"/>
                    <a:pt x="74" y="84"/>
                    <a:pt x="81" y="77"/>
                  </a:cubicBezTo>
                  <a:cubicBezTo>
                    <a:pt x="89" y="70"/>
                    <a:pt x="93" y="60"/>
                    <a:pt x="93" y="50"/>
                  </a:cubicBezTo>
                  <a:cubicBezTo>
                    <a:pt x="93" y="40"/>
                    <a:pt x="89" y="30"/>
                    <a:pt x="81" y="23"/>
                  </a:cubicBezTo>
                  <a:cubicBezTo>
                    <a:pt x="74" y="16"/>
                    <a:pt x="65" y="12"/>
                    <a:pt x="55" y="12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6" name="Freeform 22">
              <a:extLst>
                <a:ext uri="{FF2B5EF4-FFF2-40B4-BE49-F238E27FC236}">
                  <a16:creationId xmlns:a16="http://schemas.microsoft.com/office/drawing/2014/main" id="{F101CAE1-B9BB-4585-B42B-2CC898CEB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38" y="5835650"/>
              <a:ext cx="44450" cy="44450"/>
            </a:xfrm>
            <a:custGeom>
              <a:avLst/>
              <a:gdLst>
                <a:gd name="T0" fmla="*/ 8 w 16"/>
                <a:gd name="T1" fmla="*/ 16 h 16"/>
                <a:gd name="T2" fmla="*/ 2 w 16"/>
                <a:gd name="T3" fmla="*/ 14 h 16"/>
                <a:gd name="T4" fmla="*/ 0 w 16"/>
                <a:gd name="T5" fmla="*/ 8 h 16"/>
                <a:gd name="T6" fmla="*/ 2 w 16"/>
                <a:gd name="T7" fmla="*/ 3 h 16"/>
                <a:gd name="T8" fmla="*/ 14 w 16"/>
                <a:gd name="T9" fmla="*/ 3 h 16"/>
                <a:gd name="T10" fmla="*/ 16 w 16"/>
                <a:gd name="T11" fmla="*/ 8 h 16"/>
                <a:gd name="T12" fmla="*/ 14 w 16"/>
                <a:gd name="T13" fmla="*/ 14 h 16"/>
                <a:gd name="T14" fmla="*/ 8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6" y="16"/>
                    <a:pt x="4" y="16"/>
                    <a:pt x="2" y="14"/>
                  </a:cubicBezTo>
                  <a:cubicBezTo>
                    <a:pt x="1" y="13"/>
                    <a:pt x="0" y="11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1" y="0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ubicBezTo>
                    <a:pt x="16" y="11"/>
                    <a:pt x="15" y="13"/>
                    <a:pt x="14" y="14"/>
                  </a:cubicBezTo>
                  <a:cubicBezTo>
                    <a:pt x="12" y="16"/>
                    <a:pt x="10" y="16"/>
                    <a:pt x="8" y="16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7" name="Freeform 23">
              <a:extLst>
                <a:ext uri="{FF2B5EF4-FFF2-40B4-BE49-F238E27FC236}">
                  <a16:creationId xmlns:a16="http://schemas.microsoft.com/office/drawing/2014/main" id="{44207258-C03A-4098-9C8C-9F6B9F4F8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6913" y="5384800"/>
              <a:ext cx="350838" cy="346075"/>
            </a:xfrm>
            <a:custGeom>
              <a:avLst/>
              <a:gdLst>
                <a:gd name="T0" fmla="*/ 111 w 126"/>
                <a:gd name="T1" fmla="*/ 122 h 124"/>
                <a:gd name="T2" fmla="*/ 111 w 126"/>
                <a:gd name="T3" fmla="*/ 111 h 124"/>
                <a:gd name="T4" fmla="*/ 111 w 126"/>
                <a:gd name="T5" fmla="*/ 111 h 124"/>
                <a:gd name="T6" fmla="*/ 123 w 126"/>
                <a:gd name="T7" fmla="*/ 111 h 124"/>
                <a:gd name="T8" fmla="*/ 123 w 126"/>
                <a:gd name="T9" fmla="*/ 111 h 124"/>
                <a:gd name="T10" fmla="*/ 123 w 126"/>
                <a:gd name="T11" fmla="*/ 122 h 124"/>
                <a:gd name="T12" fmla="*/ 123 w 126"/>
                <a:gd name="T13" fmla="*/ 122 h 124"/>
                <a:gd name="T14" fmla="*/ 117 w 126"/>
                <a:gd name="T15" fmla="*/ 124 h 124"/>
                <a:gd name="T16" fmla="*/ 117 w 126"/>
                <a:gd name="T17" fmla="*/ 124 h 124"/>
                <a:gd name="T18" fmla="*/ 111 w 126"/>
                <a:gd name="T19" fmla="*/ 122 h 124"/>
                <a:gd name="T20" fmla="*/ 57 w 126"/>
                <a:gd name="T21" fmla="*/ 68 h 124"/>
                <a:gd name="T22" fmla="*/ 57 w 126"/>
                <a:gd name="T23" fmla="*/ 57 h 124"/>
                <a:gd name="T24" fmla="*/ 57 w 126"/>
                <a:gd name="T25" fmla="*/ 57 h 124"/>
                <a:gd name="T26" fmla="*/ 69 w 126"/>
                <a:gd name="T27" fmla="*/ 57 h 124"/>
                <a:gd name="T28" fmla="*/ 69 w 126"/>
                <a:gd name="T29" fmla="*/ 57 h 124"/>
                <a:gd name="T30" fmla="*/ 69 w 126"/>
                <a:gd name="T31" fmla="*/ 68 h 124"/>
                <a:gd name="T32" fmla="*/ 69 w 126"/>
                <a:gd name="T33" fmla="*/ 68 h 124"/>
                <a:gd name="T34" fmla="*/ 63 w 126"/>
                <a:gd name="T35" fmla="*/ 70 h 124"/>
                <a:gd name="T36" fmla="*/ 63 w 126"/>
                <a:gd name="T37" fmla="*/ 70 h 124"/>
                <a:gd name="T38" fmla="*/ 57 w 126"/>
                <a:gd name="T39" fmla="*/ 68 h 124"/>
                <a:gd name="T40" fmla="*/ 3 w 126"/>
                <a:gd name="T41" fmla="*/ 14 h 124"/>
                <a:gd name="T42" fmla="*/ 3 w 126"/>
                <a:gd name="T43" fmla="*/ 3 h 124"/>
                <a:gd name="T44" fmla="*/ 3 w 126"/>
                <a:gd name="T45" fmla="*/ 3 h 124"/>
                <a:gd name="T46" fmla="*/ 15 w 126"/>
                <a:gd name="T47" fmla="*/ 3 h 124"/>
                <a:gd name="T48" fmla="*/ 15 w 126"/>
                <a:gd name="T49" fmla="*/ 3 h 124"/>
                <a:gd name="T50" fmla="*/ 15 w 126"/>
                <a:gd name="T51" fmla="*/ 14 h 124"/>
                <a:gd name="T52" fmla="*/ 15 w 126"/>
                <a:gd name="T53" fmla="*/ 14 h 124"/>
                <a:gd name="T54" fmla="*/ 9 w 126"/>
                <a:gd name="T55" fmla="*/ 16 h 124"/>
                <a:gd name="T56" fmla="*/ 9 w 126"/>
                <a:gd name="T57" fmla="*/ 16 h 124"/>
                <a:gd name="T58" fmla="*/ 3 w 126"/>
                <a:gd name="T59" fmla="*/ 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6" h="124">
                  <a:moveTo>
                    <a:pt x="111" y="122"/>
                  </a:moveTo>
                  <a:cubicBezTo>
                    <a:pt x="108" y="119"/>
                    <a:pt x="108" y="114"/>
                    <a:pt x="111" y="11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4" y="108"/>
                    <a:pt x="120" y="108"/>
                    <a:pt x="123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6" y="114"/>
                    <a:pt x="126" y="119"/>
                    <a:pt x="123" y="122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121" y="124"/>
                    <a:pt x="119" y="124"/>
                    <a:pt x="117" y="124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15" y="124"/>
                    <a:pt x="113" y="124"/>
                    <a:pt x="111" y="122"/>
                  </a:cubicBezTo>
                  <a:close/>
                  <a:moveTo>
                    <a:pt x="57" y="68"/>
                  </a:moveTo>
                  <a:cubicBezTo>
                    <a:pt x="54" y="65"/>
                    <a:pt x="54" y="60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0" y="54"/>
                    <a:pt x="65" y="54"/>
                    <a:pt x="69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2" y="60"/>
                    <a:pt x="72" y="65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7" y="70"/>
                    <a:pt x="65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1" y="70"/>
                    <a:pt x="59" y="70"/>
                    <a:pt x="57" y="68"/>
                  </a:cubicBezTo>
                  <a:close/>
                  <a:moveTo>
                    <a:pt x="3" y="14"/>
                  </a:moveTo>
                  <a:cubicBezTo>
                    <a:pt x="0" y="11"/>
                    <a:pt x="0" y="6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6"/>
                    <a:pt x="18" y="11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6"/>
                    <a:pt x="11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6"/>
                    <a:pt x="5" y="16"/>
                    <a:pt x="3" y="14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58" name="Freeform 24">
              <a:extLst>
                <a:ext uri="{FF2B5EF4-FFF2-40B4-BE49-F238E27FC236}">
                  <a16:creationId xmlns:a16="http://schemas.microsoft.com/office/drawing/2014/main" id="{01ADF963-CBB2-402C-87B9-68A12305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5" y="5233988"/>
              <a:ext cx="44450" cy="44450"/>
            </a:xfrm>
            <a:custGeom>
              <a:avLst/>
              <a:gdLst>
                <a:gd name="T0" fmla="*/ 8 w 16"/>
                <a:gd name="T1" fmla="*/ 16 h 16"/>
                <a:gd name="T2" fmla="*/ 2 w 16"/>
                <a:gd name="T3" fmla="*/ 14 h 16"/>
                <a:gd name="T4" fmla="*/ 0 w 16"/>
                <a:gd name="T5" fmla="*/ 8 h 16"/>
                <a:gd name="T6" fmla="*/ 2 w 16"/>
                <a:gd name="T7" fmla="*/ 3 h 16"/>
                <a:gd name="T8" fmla="*/ 14 w 16"/>
                <a:gd name="T9" fmla="*/ 3 h 16"/>
                <a:gd name="T10" fmla="*/ 16 w 16"/>
                <a:gd name="T11" fmla="*/ 8 h 16"/>
                <a:gd name="T12" fmla="*/ 14 w 16"/>
                <a:gd name="T13" fmla="*/ 14 h 16"/>
                <a:gd name="T14" fmla="*/ 8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6" y="16"/>
                    <a:pt x="4" y="15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1" y="0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ubicBezTo>
                    <a:pt x="16" y="10"/>
                    <a:pt x="15" y="12"/>
                    <a:pt x="14" y="14"/>
                  </a:cubicBezTo>
                  <a:cubicBezTo>
                    <a:pt x="12" y="15"/>
                    <a:pt x="10" y="16"/>
                    <a:pt x="8" y="16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62" name="Freeform 28">
              <a:extLst>
                <a:ext uri="{FF2B5EF4-FFF2-40B4-BE49-F238E27FC236}">
                  <a16:creationId xmlns:a16="http://schemas.microsoft.com/office/drawing/2014/main" id="{1434F620-4832-4E96-A371-26FEECD1A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4845050"/>
              <a:ext cx="44450" cy="44450"/>
            </a:xfrm>
            <a:custGeom>
              <a:avLst/>
              <a:gdLst>
                <a:gd name="T0" fmla="*/ 8 w 16"/>
                <a:gd name="T1" fmla="*/ 16 h 16"/>
                <a:gd name="T2" fmla="*/ 2 w 16"/>
                <a:gd name="T3" fmla="*/ 14 h 16"/>
                <a:gd name="T4" fmla="*/ 0 w 16"/>
                <a:gd name="T5" fmla="*/ 8 h 16"/>
                <a:gd name="T6" fmla="*/ 2 w 16"/>
                <a:gd name="T7" fmla="*/ 3 h 16"/>
                <a:gd name="T8" fmla="*/ 14 w 16"/>
                <a:gd name="T9" fmla="*/ 3 h 16"/>
                <a:gd name="T10" fmla="*/ 16 w 16"/>
                <a:gd name="T11" fmla="*/ 8 h 16"/>
                <a:gd name="T12" fmla="*/ 14 w 16"/>
                <a:gd name="T13" fmla="*/ 14 h 16"/>
                <a:gd name="T14" fmla="*/ 8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6" y="16"/>
                    <a:pt x="4" y="15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1" y="0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ubicBezTo>
                    <a:pt x="16" y="10"/>
                    <a:pt x="15" y="12"/>
                    <a:pt x="14" y="14"/>
                  </a:cubicBezTo>
                  <a:cubicBezTo>
                    <a:pt x="12" y="15"/>
                    <a:pt x="10" y="16"/>
                    <a:pt x="8" y="16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CE2AFBF3-1BE0-489B-9E26-6C725BBB8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4888" y="4206875"/>
              <a:ext cx="44450" cy="471487"/>
            </a:xfrm>
            <a:custGeom>
              <a:avLst/>
              <a:gdLst>
                <a:gd name="T0" fmla="*/ 0 w 16"/>
                <a:gd name="T1" fmla="*/ 161 h 169"/>
                <a:gd name="T2" fmla="*/ 8 w 16"/>
                <a:gd name="T3" fmla="*/ 153 h 169"/>
                <a:gd name="T4" fmla="*/ 8 w 16"/>
                <a:gd name="T5" fmla="*/ 153 h 169"/>
                <a:gd name="T6" fmla="*/ 16 w 16"/>
                <a:gd name="T7" fmla="*/ 161 h 169"/>
                <a:gd name="T8" fmla="*/ 16 w 16"/>
                <a:gd name="T9" fmla="*/ 161 h 169"/>
                <a:gd name="T10" fmla="*/ 8 w 16"/>
                <a:gd name="T11" fmla="*/ 169 h 169"/>
                <a:gd name="T12" fmla="*/ 8 w 16"/>
                <a:gd name="T13" fmla="*/ 169 h 169"/>
                <a:gd name="T14" fmla="*/ 0 w 16"/>
                <a:gd name="T15" fmla="*/ 161 h 169"/>
                <a:gd name="T16" fmla="*/ 0 w 16"/>
                <a:gd name="T17" fmla="*/ 84 h 169"/>
                <a:gd name="T18" fmla="*/ 8 w 16"/>
                <a:gd name="T19" fmla="*/ 76 h 169"/>
                <a:gd name="T20" fmla="*/ 8 w 16"/>
                <a:gd name="T21" fmla="*/ 76 h 169"/>
                <a:gd name="T22" fmla="*/ 16 w 16"/>
                <a:gd name="T23" fmla="*/ 84 h 169"/>
                <a:gd name="T24" fmla="*/ 16 w 16"/>
                <a:gd name="T25" fmla="*/ 84 h 169"/>
                <a:gd name="T26" fmla="*/ 8 w 16"/>
                <a:gd name="T27" fmla="*/ 92 h 169"/>
                <a:gd name="T28" fmla="*/ 8 w 16"/>
                <a:gd name="T29" fmla="*/ 92 h 169"/>
                <a:gd name="T30" fmla="*/ 0 w 16"/>
                <a:gd name="T31" fmla="*/ 84 h 169"/>
                <a:gd name="T32" fmla="*/ 0 w 16"/>
                <a:gd name="T33" fmla="*/ 8 h 169"/>
                <a:gd name="T34" fmla="*/ 8 w 16"/>
                <a:gd name="T35" fmla="*/ 0 h 169"/>
                <a:gd name="T36" fmla="*/ 8 w 16"/>
                <a:gd name="T37" fmla="*/ 0 h 169"/>
                <a:gd name="T38" fmla="*/ 16 w 16"/>
                <a:gd name="T39" fmla="*/ 8 h 169"/>
                <a:gd name="T40" fmla="*/ 16 w 16"/>
                <a:gd name="T41" fmla="*/ 8 h 169"/>
                <a:gd name="T42" fmla="*/ 8 w 16"/>
                <a:gd name="T43" fmla="*/ 16 h 169"/>
                <a:gd name="T44" fmla="*/ 8 w 16"/>
                <a:gd name="T45" fmla="*/ 16 h 169"/>
                <a:gd name="T46" fmla="*/ 0 w 16"/>
                <a:gd name="T47" fmla="*/ 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" h="169">
                  <a:moveTo>
                    <a:pt x="0" y="161"/>
                  </a:moveTo>
                  <a:cubicBezTo>
                    <a:pt x="0" y="156"/>
                    <a:pt x="4" y="153"/>
                    <a:pt x="8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12" y="153"/>
                    <a:pt x="16" y="156"/>
                    <a:pt x="16" y="16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16" y="165"/>
                    <a:pt x="12" y="169"/>
                    <a:pt x="8" y="169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4" y="169"/>
                    <a:pt x="0" y="165"/>
                    <a:pt x="0" y="161"/>
                  </a:cubicBezTo>
                  <a:close/>
                  <a:moveTo>
                    <a:pt x="0" y="84"/>
                  </a:moveTo>
                  <a:cubicBezTo>
                    <a:pt x="0" y="80"/>
                    <a:pt x="4" y="76"/>
                    <a:pt x="8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12" y="76"/>
                    <a:pt x="16" y="80"/>
                    <a:pt x="1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89"/>
                    <a:pt x="12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9"/>
                    <a:pt x="0" y="84"/>
                  </a:cubicBezTo>
                  <a:close/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6E08F3A6-D157-41B1-AC32-6724F97D8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3992563"/>
              <a:ext cx="44450" cy="47625"/>
            </a:xfrm>
            <a:custGeom>
              <a:avLst/>
              <a:gdLst>
                <a:gd name="T0" fmla="*/ 8 w 16"/>
                <a:gd name="T1" fmla="*/ 17 h 17"/>
                <a:gd name="T2" fmla="*/ 2 w 16"/>
                <a:gd name="T3" fmla="*/ 14 h 17"/>
                <a:gd name="T4" fmla="*/ 0 w 16"/>
                <a:gd name="T5" fmla="*/ 9 h 17"/>
                <a:gd name="T6" fmla="*/ 2 w 16"/>
                <a:gd name="T7" fmla="*/ 3 h 17"/>
                <a:gd name="T8" fmla="*/ 14 w 16"/>
                <a:gd name="T9" fmla="*/ 3 h 17"/>
                <a:gd name="T10" fmla="*/ 16 w 16"/>
                <a:gd name="T11" fmla="*/ 9 h 17"/>
                <a:gd name="T12" fmla="*/ 14 w 16"/>
                <a:gd name="T13" fmla="*/ 14 h 17"/>
                <a:gd name="T14" fmla="*/ 8 w 16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6" y="17"/>
                    <a:pt x="4" y="16"/>
                    <a:pt x="2" y="14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1" y="0"/>
                    <a:pt x="14" y="3"/>
                  </a:cubicBezTo>
                  <a:cubicBezTo>
                    <a:pt x="15" y="4"/>
                    <a:pt x="16" y="6"/>
                    <a:pt x="16" y="9"/>
                  </a:cubicBezTo>
                  <a:cubicBezTo>
                    <a:pt x="16" y="11"/>
                    <a:pt x="15" y="13"/>
                    <a:pt x="14" y="14"/>
                  </a:cubicBezTo>
                  <a:cubicBezTo>
                    <a:pt x="12" y="16"/>
                    <a:pt x="10" y="17"/>
                    <a:pt x="8" y="17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9E510C0-5FA4-42A1-9E29-C4B21A534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438" y="8229600"/>
              <a:ext cx="44450" cy="44450"/>
            </a:xfrm>
            <a:custGeom>
              <a:avLst/>
              <a:gdLst>
                <a:gd name="T0" fmla="*/ 8 w 16"/>
                <a:gd name="T1" fmla="*/ 16 h 16"/>
                <a:gd name="T2" fmla="*/ 2 w 16"/>
                <a:gd name="T3" fmla="*/ 14 h 16"/>
                <a:gd name="T4" fmla="*/ 0 w 16"/>
                <a:gd name="T5" fmla="*/ 8 h 16"/>
                <a:gd name="T6" fmla="*/ 2 w 16"/>
                <a:gd name="T7" fmla="*/ 3 h 16"/>
                <a:gd name="T8" fmla="*/ 14 w 16"/>
                <a:gd name="T9" fmla="*/ 3 h 16"/>
                <a:gd name="T10" fmla="*/ 16 w 16"/>
                <a:gd name="T11" fmla="*/ 8 h 16"/>
                <a:gd name="T12" fmla="*/ 14 w 16"/>
                <a:gd name="T13" fmla="*/ 14 h 16"/>
                <a:gd name="T14" fmla="*/ 8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6" y="16"/>
                    <a:pt x="4" y="16"/>
                    <a:pt x="2" y="14"/>
                  </a:cubicBezTo>
                  <a:cubicBezTo>
                    <a:pt x="1" y="13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1" y="0"/>
                    <a:pt x="14" y="3"/>
                  </a:cubicBezTo>
                  <a:cubicBezTo>
                    <a:pt x="15" y="4"/>
                    <a:pt x="16" y="6"/>
                    <a:pt x="16" y="8"/>
                  </a:cubicBezTo>
                  <a:cubicBezTo>
                    <a:pt x="16" y="10"/>
                    <a:pt x="15" y="13"/>
                    <a:pt x="14" y="14"/>
                  </a:cubicBezTo>
                  <a:cubicBezTo>
                    <a:pt x="12" y="16"/>
                    <a:pt x="10" y="16"/>
                    <a:pt x="8" y="16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A2F53792-8467-4F99-82B5-F814DDAFE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60575" y="8229600"/>
              <a:ext cx="471488" cy="44450"/>
            </a:xfrm>
            <a:custGeom>
              <a:avLst/>
              <a:gdLst>
                <a:gd name="T0" fmla="*/ 153 w 169"/>
                <a:gd name="T1" fmla="*/ 8 h 16"/>
                <a:gd name="T2" fmla="*/ 161 w 169"/>
                <a:gd name="T3" fmla="*/ 0 h 16"/>
                <a:gd name="T4" fmla="*/ 161 w 169"/>
                <a:gd name="T5" fmla="*/ 0 h 16"/>
                <a:gd name="T6" fmla="*/ 169 w 169"/>
                <a:gd name="T7" fmla="*/ 8 h 16"/>
                <a:gd name="T8" fmla="*/ 169 w 169"/>
                <a:gd name="T9" fmla="*/ 8 h 16"/>
                <a:gd name="T10" fmla="*/ 161 w 169"/>
                <a:gd name="T11" fmla="*/ 16 h 16"/>
                <a:gd name="T12" fmla="*/ 161 w 169"/>
                <a:gd name="T13" fmla="*/ 16 h 16"/>
                <a:gd name="T14" fmla="*/ 153 w 169"/>
                <a:gd name="T15" fmla="*/ 8 h 16"/>
                <a:gd name="T16" fmla="*/ 77 w 169"/>
                <a:gd name="T17" fmla="*/ 8 h 16"/>
                <a:gd name="T18" fmla="*/ 85 w 169"/>
                <a:gd name="T19" fmla="*/ 0 h 16"/>
                <a:gd name="T20" fmla="*/ 85 w 169"/>
                <a:gd name="T21" fmla="*/ 0 h 16"/>
                <a:gd name="T22" fmla="*/ 93 w 169"/>
                <a:gd name="T23" fmla="*/ 8 h 16"/>
                <a:gd name="T24" fmla="*/ 93 w 169"/>
                <a:gd name="T25" fmla="*/ 8 h 16"/>
                <a:gd name="T26" fmla="*/ 85 w 169"/>
                <a:gd name="T27" fmla="*/ 16 h 16"/>
                <a:gd name="T28" fmla="*/ 85 w 169"/>
                <a:gd name="T29" fmla="*/ 16 h 16"/>
                <a:gd name="T30" fmla="*/ 77 w 169"/>
                <a:gd name="T31" fmla="*/ 8 h 16"/>
                <a:gd name="T32" fmla="*/ 0 w 169"/>
                <a:gd name="T33" fmla="*/ 8 h 16"/>
                <a:gd name="T34" fmla="*/ 8 w 169"/>
                <a:gd name="T35" fmla="*/ 0 h 16"/>
                <a:gd name="T36" fmla="*/ 8 w 169"/>
                <a:gd name="T37" fmla="*/ 0 h 16"/>
                <a:gd name="T38" fmla="*/ 16 w 169"/>
                <a:gd name="T39" fmla="*/ 8 h 16"/>
                <a:gd name="T40" fmla="*/ 16 w 169"/>
                <a:gd name="T41" fmla="*/ 8 h 16"/>
                <a:gd name="T42" fmla="*/ 8 w 169"/>
                <a:gd name="T43" fmla="*/ 16 h 16"/>
                <a:gd name="T44" fmla="*/ 8 w 169"/>
                <a:gd name="T45" fmla="*/ 16 h 16"/>
                <a:gd name="T46" fmla="*/ 0 w 169"/>
                <a:gd name="T4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6">
                  <a:moveTo>
                    <a:pt x="153" y="8"/>
                  </a:moveTo>
                  <a:cubicBezTo>
                    <a:pt x="153" y="4"/>
                    <a:pt x="157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6" y="0"/>
                    <a:pt x="169" y="4"/>
                    <a:pt x="169" y="8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9" y="13"/>
                    <a:pt x="166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57" y="16"/>
                    <a:pt x="153" y="13"/>
                    <a:pt x="153" y="8"/>
                  </a:cubicBezTo>
                  <a:close/>
                  <a:moveTo>
                    <a:pt x="77" y="8"/>
                  </a:moveTo>
                  <a:cubicBezTo>
                    <a:pt x="77" y="4"/>
                    <a:pt x="80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4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13"/>
                    <a:pt x="89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0" y="16"/>
                    <a:pt x="77" y="13"/>
                    <a:pt x="77" y="8"/>
                  </a:cubicBezTo>
                  <a:close/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3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58CEE741-FC2D-4623-8C54-6ABEE46A1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1925" y="8229600"/>
              <a:ext cx="44450" cy="44450"/>
            </a:xfrm>
            <a:custGeom>
              <a:avLst/>
              <a:gdLst>
                <a:gd name="T0" fmla="*/ 8 w 16"/>
                <a:gd name="T1" fmla="*/ 16 h 16"/>
                <a:gd name="T2" fmla="*/ 2 w 16"/>
                <a:gd name="T3" fmla="*/ 14 h 16"/>
                <a:gd name="T4" fmla="*/ 0 w 16"/>
                <a:gd name="T5" fmla="*/ 8 h 16"/>
                <a:gd name="T6" fmla="*/ 2 w 16"/>
                <a:gd name="T7" fmla="*/ 3 h 16"/>
                <a:gd name="T8" fmla="*/ 13 w 16"/>
                <a:gd name="T9" fmla="*/ 3 h 16"/>
                <a:gd name="T10" fmla="*/ 16 w 16"/>
                <a:gd name="T11" fmla="*/ 8 h 16"/>
                <a:gd name="T12" fmla="*/ 13 w 16"/>
                <a:gd name="T13" fmla="*/ 14 h 16"/>
                <a:gd name="T14" fmla="*/ 8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6" y="16"/>
                    <a:pt x="4" y="16"/>
                    <a:pt x="2" y="14"/>
                  </a:cubicBezTo>
                  <a:cubicBezTo>
                    <a:pt x="1" y="13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5" y="0"/>
                    <a:pt x="10" y="0"/>
                    <a:pt x="13" y="3"/>
                  </a:cubicBezTo>
                  <a:cubicBezTo>
                    <a:pt x="15" y="4"/>
                    <a:pt x="16" y="6"/>
                    <a:pt x="16" y="8"/>
                  </a:cubicBezTo>
                  <a:cubicBezTo>
                    <a:pt x="16" y="10"/>
                    <a:pt x="15" y="13"/>
                    <a:pt x="13" y="14"/>
                  </a:cubicBezTo>
                  <a:cubicBezTo>
                    <a:pt x="12" y="16"/>
                    <a:pt x="10" y="16"/>
                    <a:pt x="8" y="16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E1680269-2585-4B70-A363-EFA0AE2DC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4763" y="5480050"/>
              <a:ext cx="269875" cy="280987"/>
            </a:xfrm>
            <a:custGeom>
              <a:avLst/>
              <a:gdLst>
                <a:gd name="T0" fmla="*/ 1 w 170"/>
                <a:gd name="T1" fmla="*/ 177 h 177"/>
                <a:gd name="T2" fmla="*/ 0 w 170"/>
                <a:gd name="T3" fmla="*/ 156 h 177"/>
                <a:gd name="T4" fmla="*/ 149 w 170"/>
                <a:gd name="T5" fmla="*/ 149 h 177"/>
                <a:gd name="T6" fmla="*/ 140 w 170"/>
                <a:gd name="T7" fmla="*/ 0 h 177"/>
                <a:gd name="T8" fmla="*/ 161 w 170"/>
                <a:gd name="T9" fmla="*/ 0 h 177"/>
                <a:gd name="T10" fmla="*/ 170 w 170"/>
                <a:gd name="T11" fmla="*/ 168 h 177"/>
                <a:gd name="T12" fmla="*/ 1 w 170"/>
                <a:gd name="T1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77">
                  <a:moveTo>
                    <a:pt x="1" y="177"/>
                  </a:moveTo>
                  <a:lnTo>
                    <a:pt x="0" y="156"/>
                  </a:lnTo>
                  <a:lnTo>
                    <a:pt x="149" y="149"/>
                  </a:lnTo>
                  <a:lnTo>
                    <a:pt x="140" y="0"/>
                  </a:lnTo>
                  <a:lnTo>
                    <a:pt x="161" y="0"/>
                  </a:lnTo>
                  <a:lnTo>
                    <a:pt x="170" y="168"/>
                  </a:lnTo>
                  <a:lnTo>
                    <a:pt x="1" y="177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6263508A-CA9E-4AA7-8C8A-3CA484EF9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5563" y="7570788"/>
              <a:ext cx="373063" cy="239712"/>
            </a:xfrm>
            <a:custGeom>
              <a:avLst/>
              <a:gdLst>
                <a:gd name="T0" fmla="*/ 139 w 235"/>
                <a:gd name="T1" fmla="*/ 151 h 151"/>
                <a:gd name="T2" fmla="*/ 0 w 235"/>
                <a:gd name="T3" fmla="*/ 52 h 151"/>
                <a:gd name="T4" fmla="*/ 13 w 235"/>
                <a:gd name="T5" fmla="*/ 35 h 151"/>
                <a:gd name="T6" fmla="*/ 134 w 235"/>
                <a:gd name="T7" fmla="*/ 121 h 151"/>
                <a:gd name="T8" fmla="*/ 220 w 235"/>
                <a:gd name="T9" fmla="*/ 0 h 151"/>
                <a:gd name="T10" fmla="*/ 235 w 235"/>
                <a:gd name="T11" fmla="*/ 12 h 151"/>
                <a:gd name="T12" fmla="*/ 139 w 235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51">
                  <a:moveTo>
                    <a:pt x="139" y="151"/>
                  </a:moveTo>
                  <a:lnTo>
                    <a:pt x="0" y="52"/>
                  </a:lnTo>
                  <a:lnTo>
                    <a:pt x="13" y="35"/>
                  </a:lnTo>
                  <a:lnTo>
                    <a:pt x="134" y="121"/>
                  </a:lnTo>
                  <a:lnTo>
                    <a:pt x="220" y="0"/>
                  </a:lnTo>
                  <a:lnTo>
                    <a:pt x="235" y="12"/>
                  </a:lnTo>
                  <a:lnTo>
                    <a:pt x="139" y="151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2F2047A8-7CE6-4F4D-8A62-26DC7116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8688" y="9845675"/>
              <a:ext cx="273050" cy="269875"/>
            </a:xfrm>
            <a:custGeom>
              <a:avLst/>
              <a:gdLst>
                <a:gd name="T0" fmla="*/ 1 w 172"/>
                <a:gd name="T1" fmla="*/ 170 h 170"/>
                <a:gd name="T2" fmla="*/ 0 w 172"/>
                <a:gd name="T3" fmla="*/ 1 h 170"/>
                <a:gd name="T4" fmla="*/ 21 w 172"/>
                <a:gd name="T5" fmla="*/ 0 h 170"/>
                <a:gd name="T6" fmla="*/ 23 w 172"/>
                <a:gd name="T7" fmla="*/ 149 h 170"/>
                <a:gd name="T8" fmla="*/ 170 w 172"/>
                <a:gd name="T9" fmla="*/ 149 h 170"/>
                <a:gd name="T10" fmla="*/ 172 w 172"/>
                <a:gd name="T11" fmla="*/ 170 h 170"/>
                <a:gd name="T12" fmla="*/ 1 w 172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70">
                  <a:moveTo>
                    <a:pt x="1" y="170"/>
                  </a:moveTo>
                  <a:lnTo>
                    <a:pt x="0" y="1"/>
                  </a:lnTo>
                  <a:lnTo>
                    <a:pt x="21" y="0"/>
                  </a:lnTo>
                  <a:lnTo>
                    <a:pt x="23" y="149"/>
                  </a:lnTo>
                  <a:lnTo>
                    <a:pt x="170" y="149"/>
                  </a:lnTo>
                  <a:lnTo>
                    <a:pt x="172" y="170"/>
                  </a:lnTo>
                  <a:lnTo>
                    <a:pt x="1" y="170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9275A580-34E0-4321-940B-3709DA8EF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5018088"/>
              <a:ext cx="228600" cy="381000"/>
            </a:xfrm>
            <a:custGeom>
              <a:avLst/>
              <a:gdLst>
                <a:gd name="T0" fmla="*/ 36 w 144"/>
                <a:gd name="T1" fmla="*/ 240 h 240"/>
                <a:gd name="T2" fmla="*/ 20 w 144"/>
                <a:gd name="T3" fmla="*/ 226 h 240"/>
                <a:gd name="T4" fmla="*/ 114 w 144"/>
                <a:gd name="T5" fmla="*/ 112 h 240"/>
                <a:gd name="T6" fmla="*/ 0 w 144"/>
                <a:gd name="T7" fmla="*/ 17 h 240"/>
                <a:gd name="T8" fmla="*/ 15 w 144"/>
                <a:gd name="T9" fmla="*/ 0 h 240"/>
                <a:gd name="T10" fmla="*/ 144 w 144"/>
                <a:gd name="T11" fmla="*/ 108 h 240"/>
                <a:gd name="T12" fmla="*/ 36 w 144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0">
                  <a:moveTo>
                    <a:pt x="36" y="240"/>
                  </a:moveTo>
                  <a:lnTo>
                    <a:pt x="20" y="226"/>
                  </a:lnTo>
                  <a:lnTo>
                    <a:pt x="114" y="112"/>
                  </a:lnTo>
                  <a:lnTo>
                    <a:pt x="0" y="17"/>
                  </a:lnTo>
                  <a:lnTo>
                    <a:pt x="15" y="0"/>
                  </a:lnTo>
                  <a:lnTo>
                    <a:pt x="144" y="108"/>
                  </a:lnTo>
                  <a:lnTo>
                    <a:pt x="36" y="240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87" name="Freeform 53">
              <a:extLst>
                <a:ext uri="{FF2B5EF4-FFF2-40B4-BE49-F238E27FC236}">
                  <a16:creationId xmlns:a16="http://schemas.microsoft.com/office/drawing/2014/main" id="{C1872B33-3F5B-41F3-A0EA-9D38A2DB1E87}"/>
                </a:ext>
              </a:extLst>
            </p:cNvPr>
            <p:cNvSpPr>
              <a:spLocks noEditPoints="1"/>
            </p:cNvSpPr>
            <p:nvPr/>
          </p:nvSpPr>
          <p:spPr bwMode="auto">
            <a:xfrm rot="2729550">
              <a:off x="10680699" y="2895600"/>
              <a:ext cx="1009651" cy="1011237"/>
            </a:xfrm>
            <a:custGeom>
              <a:avLst/>
              <a:gdLst>
                <a:gd name="T0" fmla="*/ 361 w 363"/>
                <a:gd name="T1" fmla="*/ 255 h 363"/>
                <a:gd name="T2" fmla="*/ 303 w 363"/>
                <a:gd name="T3" fmla="*/ 197 h 363"/>
                <a:gd name="T4" fmla="*/ 302 w 363"/>
                <a:gd name="T5" fmla="*/ 197 h 363"/>
                <a:gd name="T6" fmla="*/ 303 w 363"/>
                <a:gd name="T7" fmla="*/ 182 h 363"/>
                <a:gd name="T8" fmla="*/ 268 w 363"/>
                <a:gd name="T9" fmla="*/ 96 h 363"/>
                <a:gd name="T10" fmla="*/ 182 w 363"/>
                <a:gd name="T11" fmla="*/ 60 h 363"/>
                <a:gd name="T12" fmla="*/ 167 w 363"/>
                <a:gd name="T13" fmla="*/ 61 h 363"/>
                <a:gd name="T14" fmla="*/ 108 w 363"/>
                <a:gd name="T15" fmla="*/ 2 h 363"/>
                <a:gd name="T16" fmla="*/ 101 w 363"/>
                <a:gd name="T17" fmla="*/ 2 h 363"/>
                <a:gd name="T18" fmla="*/ 2 w 363"/>
                <a:gd name="T19" fmla="*/ 101 h 363"/>
                <a:gd name="T20" fmla="*/ 2 w 363"/>
                <a:gd name="T21" fmla="*/ 108 h 363"/>
                <a:gd name="T22" fmla="*/ 61 w 363"/>
                <a:gd name="T23" fmla="*/ 167 h 363"/>
                <a:gd name="T24" fmla="*/ 60 w 363"/>
                <a:gd name="T25" fmla="*/ 182 h 363"/>
                <a:gd name="T26" fmla="*/ 95 w 363"/>
                <a:gd name="T27" fmla="*/ 268 h 363"/>
                <a:gd name="T28" fmla="*/ 182 w 363"/>
                <a:gd name="T29" fmla="*/ 304 h 363"/>
                <a:gd name="T30" fmla="*/ 197 w 363"/>
                <a:gd name="T31" fmla="*/ 303 h 363"/>
                <a:gd name="T32" fmla="*/ 198 w 363"/>
                <a:gd name="T33" fmla="*/ 304 h 363"/>
                <a:gd name="T34" fmla="*/ 255 w 363"/>
                <a:gd name="T35" fmla="*/ 361 h 363"/>
                <a:gd name="T36" fmla="*/ 259 w 363"/>
                <a:gd name="T37" fmla="*/ 363 h 363"/>
                <a:gd name="T38" fmla="*/ 262 w 363"/>
                <a:gd name="T39" fmla="*/ 361 h 363"/>
                <a:gd name="T40" fmla="*/ 361 w 363"/>
                <a:gd name="T41" fmla="*/ 262 h 363"/>
                <a:gd name="T42" fmla="*/ 361 w 363"/>
                <a:gd name="T43" fmla="*/ 255 h 363"/>
                <a:gd name="T44" fmla="*/ 13 w 363"/>
                <a:gd name="T45" fmla="*/ 105 h 363"/>
                <a:gd name="T46" fmla="*/ 104 w 363"/>
                <a:gd name="T47" fmla="*/ 13 h 363"/>
                <a:gd name="T48" fmla="*/ 154 w 363"/>
                <a:gd name="T49" fmla="*/ 63 h 363"/>
                <a:gd name="T50" fmla="*/ 95 w 363"/>
                <a:gd name="T51" fmla="*/ 96 h 363"/>
                <a:gd name="T52" fmla="*/ 63 w 363"/>
                <a:gd name="T53" fmla="*/ 154 h 363"/>
                <a:gd name="T54" fmla="*/ 13 w 363"/>
                <a:gd name="T55" fmla="*/ 105 h 363"/>
                <a:gd name="T56" fmla="*/ 103 w 363"/>
                <a:gd name="T57" fmla="*/ 261 h 363"/>
                <a:gd name="T58" fmla="*/ 70 w 363"/>
                <a:gd name="T59" fmla="*/ 182 h 363"/>
                <a:gd name="T60" fmla="*/ 103 w 363"/>
                <a:gd name="T61" fmla="*/ 103 h 363"/>
                <a:gd name="T62" fmla="*/ 182 w 363"/>
                <a:gd name="T63" fmla="*/ 70 h 363"/>
                <a:gd name="T64" fmla="*/ 260 w 363"/>
                <a:gd name="T65" fmla="*/ 103 h 363"/>
                <a:gd name="T66" fmla="*/ 293 w 363"/>
                <a:gd name="T67" fmla="*/ 182 h 363"/>
                <a:gd name="T68" fmla="*/ 260 w 363"/>
                <a:gd name="T69" fmla="*/ 261 h 363"/>
                <a:gd name="T70" fmla="*/ 182 w 363"/>
                <a:gd name="T71" fmla="*/ 293 h 363"/>
                <a:gd name="T72" fmla="*/ 103 w 363"/>
                <a:gd name="T73" fmla="*/ 261 h 363"/>
                <a:gd name="T74" fmla="*/ 259 w 363"/>
                <a:gd name="T75" fmla="*/ 350 h 363"/>
                <a:gd name="T76" fmla="*/ 209 w 363"/>
                <a:gd name="T77" fmla="*/ 300 h 363"/>
                <a:gd name="T78" fmla="*/ 268 w 363"/>
                <a:gd name="T79" fmla="*/ 268 h 363"/>
                <a:gd name="T80" fmla="*/ 300 w 363"/>
                <a:gd name="T81" fmla="*/ 209 h 363"/>
                <a:gd name="T82" fmla="*/ 350 w 363"/>
                <a:gd name="T83" fmla="*/ 259 h 363"/>
                <a:gd name="T84" fmla="*/ 259 w 363"/>
                <a:gd name="T85" fmla="*/ 35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3" h="363">
                  <a:moveTo>
                    <a:pt x="361" y="255"/>
                  </a:moveTo>
                  <a:cubicBezTo>
                    <a:pt x="303" y="197"/>
                    <a:pt x="303" y="197"/>
                    <a:pt x="303" y="197"/>
                  </a:cubicBezTo>
                  <a:cubicBezTo>
                    <a:pt x="303" y="197"/>
                    <a:pt x="303" y="197"/>
                    <a:pt x="302" y="197"/>
                  </a:cubicBezTo>
                  <a:cubicBezTo>
                    <a:pt x="303" y="192"/>
                    <a:pt x="303" y="187"/>
                    <a:pt x="303" y="182"/>
                  </a:cubicBezTo>
                  <a:cubicBezTo>
                    <a:pt x="303" y="149"/>
                    <a:pt x="291" y="119"/>
                    <a:pt x="268" y="96"/>
                  </a:cubicBezTo>
                  <a:cubicBezTo>
                    <a:pt x="245" y="73"/>
                    <a:pt x="214" y="60"/>
                    <a:pt x="182" y="60"/>
                  </a:cubicBezTo>
                  <a:cubicBezTo>
                    <a:pt x="177" y="60"/>
                    <a:pt x="172" y="60"/>
                    <a:pt x="167" y="61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0"/>
                    <a:pt x="103" y="0"/>
                    <a:pt x="101" y="2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3"/>
                    <a:pt x="0" y="106"/>
                    <a:pt x="2" y="108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60" y="172"/>
                    <a:pt x="60" y="177"/>
                    <a:pt x="60" y="182"/>
                  </a:cubicBezTo>
                  <a:cubicBezTo>
                    <a:pt x="60" y="214"/>
                    <a:pt x="72" y="245"/>
                    <a:pt x="95" y="268"/>
                  </a:cubicBezTo>
                  <a:cubicBezTo>
                    <a:pt x="118" y="291"/>
                    <a:pt x="149" y="304"/>
                    <a:pt x="182" y="304"/>
                  </a:cubicBezTo>
                  <a:cubicBezTo>
                    <a:pt x="187" y="304"/>
                    <a:pt x="192" y="303"/>
                    <a:pt x="197" y="303"/>
                  </a:cubicBezTo>
                  <a:cubicBezTo>
                    <a:pt x="197" y="303"/>
                    <a:pt x="198" y="304"/>
                    <a:pt x="198" y="304"/>
                  </a:cubicBezTo>
                  <a:cubicBezTo>
                    <a:pt x="255" y="361"/>
                    <a:pt x="255" y="361"/>
                    <a:pt x="255" y="361"/>
                  </a:cubicBezTo>
                  <a:cubicBezTo>
                    <a:pt x="256" y="362"/>
                    <a:pt x="257" y="363"/>
                    <a:pt x="259" y="363"/>
                  </a:cubicBezTo>
                  <a:cubicBezTo>
                    <a:pt x="260" y="363"/>
                    <a:pt x="261" y="362"/>
                    <a:pt x="262" y="361"/>
                  </a:cubicBezTo>
                  <a:cubicBezTo>
                    <a:pt x="361" y="262"/>
                    <a:pt x="361" y="262"/>
                    <a:pt x="361" y="262"/>
                  </a:cubicBezTo>
                  <a:cubicBezTo>
                    <a:pt x="363" y="260"/>
                    <a:pt x="363" y="257"/>
                    <a:pt x="361" y="255"/>
                  </a:cubicBezTo>
                  <a:close/>
                  <a:moveTo>
                    <a:pt x="13" y="105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32" y="68"/>
                    <a:pt x="112" y="79"/>
                    <a:pt x="95" y="96"/>
                  </a:cubicBezTo>
                  <a:cubicBezTo>
                    <a:pt x="79" y="112"/>
                    <a:pt x="68" y="132"/>
                    <a:pt x="63" y="154"/>
                  </a:cubicBezTo>
                  <a:lnTo>
                    <a:pt x="13" y="105"/>
                  </a:lnTo>
                  <a:close/>
                  <a:moveTo>
                    <a:pt x="103" y="261"/>
                  </a:moveTo>
                  <a:cubicBezTo>
                    <a:pt x="82" y="239"/>
                    <a:pt x="70" y="211"/>
                    <a:pt x="70" y="182"/>
                  </a:cubicBezTo>
                  <a:cubicBezTo>
                    <a:pt x="70" y="152"/>
                    <a:pt x="82" y="124"/>
                    <a:pt x="103" y="103"/>
                  </a:cubicBezTo>
                  <a:cubicBezTo>
                    <a:pt x="124" y="82"/>
                    <a:pt x="152" y="70"/>
                    <a:pt x="182" y="70"/>
                  </a:cubicBezTo>
                  <a:cubicBezTo>
                    <a:pt x="211" y="70"/>
                    <a:pt x="239" y="82"/>
                    <a:pt x="260" y="103"/>
                  </a:cubicBezTo>
                  <a:cubicBezTo>
                    <a:pt x="281" y="124"/>
                    <a:pt x="293" y="152"/>
                    <a:pt x="293" y="182"/>
                  </a:cubicBezTo>
                  <a:cubicBezTo>
                    <a:pt x="293" y="211"/>
                    <a:pt x="281" y="239"/>
                    <a:pt x="260" y="261"/>
                  </a:cubicBezTo>
                  <a:cubicBezTo>
                    <a:pt x="239" y="282"/>
                    <a:pt x="211" y="293"/>
                    <a:pt x="182" y="293"/>
                  </a:cubicBezTo>
                  <a:cubicBezTo>
                    <a:pt x="152" y="293"/>
                    <a:pt x="124" y="282"/>
                    <a:pt x="103" y="261"/>
                  </a:cubicBezTo>
                  <a:close/>
                  <a:moveTo>
                    <a:pt x="259" y="350"/>
                  </a:moveTo>
                  <a:cubicBezTo>
                    <a:pt x="209" y="300"/>
                    <a:pt x="209" y="300"/>
                    <a:pt x="209" y="300"/>
                  </a:cubicBezTo>
                  <a:cubicBezTo>
                    <a:pt x="231" y="295"/>
                    <a:pt x="251" y="284"/>
                    <a:pt x="268" y="268"/>
                  </a:cubicBezTo>
                  <a:cubicBezTo>
                    <a:pt x="284" y="251"/>
                    <a:pt x="295" y="231"/>
                    <a:pt x="300" y="209"/>
                  </a:cubicBezTo>
                  <a:cubicBezTo>
                    <a:pt x="350" y="259"/>
                    <a:pt x="350" y="259"/>
                    <a:pt x="350" y="259"/>
                  </a:cubicBezTo>
                  <a:lnTo>
                    <a:pt x="259" y="350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88" name="Freeform 54">
              <a:extLst>
                <a:ext uri="{FF2B5EF4-FFF2-40B4-BE49-F238E27FC236}">
                  <a16:creationId xmlns:a16="http://schemas.microsoft.com/office/drawing/2014/main" id="{591A0B70-9022-425D-B28B-2AAD42CA1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5012" y="3138488"/>
              <a:ext cx="557212" cy="528638"/>
            </a:xfrm>
            <a:custGeom>
              <a:avLst/>
              <a:gdLst>
                <a:gd name="T0" fmla="*/ 172 w 200"/>
                <a:gd name="T1" fmla="*/ 27 h 190"/>
                <a:gd name="T2" fmla="*/ 105 w 200"/>
                <a:gd name="T3" fmla="*/ 0 h 190"/>
                <a:gd name="T4" fmla="*/ 37 w 200"/>
                <a:gd name="T5" fmla="*/ 27 h 190"/>
                <a:gd name="T6" fmla="*/ 37 w 200"/>
                <a:gd name="T7" fmla="*/ 162 h 190"/>
                <a:gd name="T8" fmla="*/ 105 w 200"/>
                <a:gd name="T9" fmla="*/ 190 h 190"/>
                <a:gd name="T10" fmla="*/ 172 w 200"/>
                <a:gd name="T11" fmla="*/ 162 h 190"/>
                <a:gd name="T12" fmla="*/ 200 w 200"/>
                <a:gd name="T13" fmla="*/ 95 h 190"/>
                <a:gd name="T14" fmla="*/ 172 w 200"/>
                <a:gd name="T15" fmla="*/ 27 h 190"/>
                <a:gd name="T16" fmla="*/ 165 w 200"/>
                <a:gd name="T17" fmla="*/ 155 h 190"/>
                <a:gd name="T18" fmla="*/ 105 w 200"/>
                <a:gd name="T19" fmla="*/ 180 h 190"/>
                <a:gd name="T20" fmla="*/ 44 w 200"/>
                <a:gd name="T21" fmla="*/ 155 h 190"/>
                <a:gd name="T22" fmla="*/ 44 w 200"/>
                <a:gd name="T23" fmla="*/ 35 h 190"/>
                <a:gd name="T24" fmla="*/ 105 w 200"/>
                <a:gd name="T25" fmla="*/ 10 h 190"/>
                <a:gd name="T26" fmla="*/ 165 w 200"/>
                <a:gd name="T27" fmla="*/ 35 h 190"/>
                <a:gd name="T28" fmla="*/ 190 w 200"/>
                <a:gd name="T29" fmla="*/ 95 h 190"/>
                <a:gd name="T30" fmla="*/ 165 w 200"/>
                <a:gd name="T31" fmla="*/ 15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190">
                  <a:moveTo>
                    <a:pt x="172" y="27"/>
                  </a:moveTo>
                  <a:cubicBezTo>
                    <a:pt x="154" y="10"/>
                    <a:pt x="130" y="0"/>
                    <a:pt x="105" y="0"/>
                  </a:cubicBezTo>
                  <a:cubicBezTo>
                    <a:pt x="79" y="0"/>
                    <a:pt x="55" y="10"/>
                    <a:pt x="37" y="27"/>
                  </a:cubicBezTo>
                  <a:cubicBezTo>
                    <a:pt x="0" y="65"/>
                    <a:pt x="0" y="125"/>
                    <a:pt x="37" y="162"/>
                  </a:cubicBezTo>
                  <a:cubicBezTo>
                    <a:pt x="55" y="180"/>
                    <a:pt x="79" y="190"/>
                    <a:pt x="105" y="190"/>
                  </a:cubicBezTo>
                  <a:cubicBezTo>
                    <a:pt x="130" y="190"/>
                    <a:pt x="154" y="180"/>
                    <a:pt x="172" y="162"/>
                  </a:cubicBezTo>
                  <a:cubicBezTo>
                    <a:pt x="190" y="144"/>
                    <a:pt x="200" y="120"/>
                    <a:pt x="200" y="95"/>
                  </a:cubicBezTo>
                  <a:cubicBezTo>
                    <a:pt x="200" y="69"/>
                    <a:pt x="190" y="45"/>
                    <a:pt x="172" y="27"/>
                  </a:cubicBezTo>
                  <a:close/>
                  <a:moveTo>
                    <a:pt x="165" y="155"/>
                  </a:moveTo>
                  <a:cubicBezTo>
                    <a:pt x="149" y="171"/>
                    <a:pt x="127" y="180"/>
                    <a:pt x="105" y="180"/>
                  </a:cubicBezTo>
                  <a:cubicBezTo>
                    <a:pt x="82" y="180"/>
                    <a:pt x="60" y="171"/>
                    <a:pt x="44" y="155"/>
                  </a:cubicBezTo>
                  <a:cubicBezTo>
                    <a:pt x="11" y="122"/>
                    <a:pt x="11" y="68"/>
                    <a:pt x="44" y="35"/>
                  </a:cubicBezTo>
                  <a:cubicBezTo>
                    <a:pt x="60" y="19"/>
                    <a:pt x="82" y="10"/>
                    <a:pt x="105" y="10"/>
                  </a:cubicBezTo>
                  <a:cubicBezTo>
                    <a:pt x="127" y="10"/>
                    <a:pt x="149" y="19"/>
                    <a:pt x="165" y="35"/>
                  </a:cubicBezTo>
                  <a:cubicBezTo>
                    <a:pt x="181" y="51"/>
                    <a:pt x="190" y="72"/>
                    <a:pt x="190" y="95"/>
                  </a:cubicBezTo>
                  <a:cubicBezTo>
                    <a:pt x="190" y="117"/>
                    <a:pt x="181" y="139"/>
                    <a:pt x="165" y="155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89" name="Freeform 55">
              <a:extLst>
                <a:ext uri="{FF2B5EF4-FFF2-40B4-BE49-F238E27FC236}">
                  <a16:creationId xmlns:a16="http://schemas.microsoft.com/office/drawing/2014/main" id="{F23CDBCE-A0C4-4215-8867-65B75886F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3201988"/>
              <a:ext cx="214313" cy="214312"/>
            </a:xfrm>
            <a:custGeom>
              <a:avLst/>
              <a:gdLst>
                <a:gd name="T0" fmla="*/ 72 w 77"/>
                <a:gd name="T1" fmla="*/ 67 h 77"/>
                <a:gd name="T2" fmla="*/ 11 w 77"/>
                <a:gd name="T3" fmla="*/ 67 h 77"/>
                <a:gd name="T4" fmla="*/ 11 w 77"/>
                <a:gd name="T5" fmla="*/ 6 h 77"/>
                <a:gd name="T6" fmla="*/ 6 w 77"/>
                <a:gd name="T7" fmla="*/ 0 h 77"/>
                <a:gd name="T8" fmla="*/ 0 w 77"/>
                <a:gd name="T9" fmla="*/ 6 h 77"/>
                <a:gd name="T10" fmla="*/ 0 w 77"/>
                <a:gd name="T11" fmla="*/ 72 h 77"/>
                <a:gd name="T12" fmla="*/ 6 w 77"/>
                <a:gd name="T13" fmla="*/ 77 h 77"/>
                <a:gd name="T14" fmla="*/ 72 w 77"/>
                <a:gd name="T15" fmla="*/ 77 h 77"/>
                <a:gd name="T16" fmla="*/ 77 w 77"/>
                <a:gd name="T17" fmla="*/ 72 h 77"/>
                <a:gd name="T18" fmla="*/ 72 w 77"/>
                <a:gd name="T1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7">
                  <a:moveTo>
                    <a:pt x="72" y="67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8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3" y="77"/>
                    <a:pt x="6" y="77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4" y="77"/>
                    <a:pt x="77" y="75"/>
                    <a:pt x="77" y="72"/>
                  </a:cubicBezTo>
                  <a:cubicBezTo>
                    <a:pt x="77" y="69"/>
                    <a:pt x="74" y="67"/>
                    <a:pt x="72" y="67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0" name="Freeform 56">
              <a:extLst>
                <a:ext uri="{FF2B5EF4-FFF2-40B4-BE49-F238E27FC236}">
                  <a16:creationId xmlns:a16="http://schemas.microsoft.com/office/drawing/2014/main" id="{E8DBB9CA-E9CB-4AD1-B76C-8033CE5B9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4903788"/>
              <a:ext cx="241300" cy="241300"/>
            </a:xfrm>
            <a:custGeom>
              <a:avLst/>
              <a:gdLst>
                <a:gd name="T0" fmla="*/ 85 w 87"/>
                <a:gd name="T1" fmla="*/ 78 h 87"/>
                <a:gd name="T2" fmla="*/ 10 w 87"/>
                <a:gd name="T3" fmla="*/ 2 h 87"/>
                <a:gd name="T4" fmla="*/ 2 w 87"/>
                <a:gd name="T5" fmla="*/ 2 h 87"/>
                <a:gd name="T6" fmla="*/ 2 w 87"/>
                <a:gd name="T7" fmla="*/ 10 h 87"/>
                <a:gd name="T8" fmla="*/ 77 w 87"/>
                <a:gd name="T9" fmla="*/ 86 h 87"/>
                <a:gd name="T10" fmla="*/ 81 w 87"/>
                <a:gd name="T11" fmla="*/ 87 h 87"/>
                <a:gd name="T12" fmla="*/ 85 w 87"/>
                <a:gd name="T13" fmla="*/ 86 h 87"/>
                <a:gd name="T14" fmla="*/ 85 w 87"/>
                <a:gd name="T15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87">
                  <a:moveTo>
                    <a:pt x="85" y="78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8" y="87"/>
                    <a:pt x="80" y="87"/>
                    <a:pt x="81" y="87"/>
                  </a:cubicBezTo>
                  <a:cubicBezTo>
                    <a:pt x="83" y="87"/>
                    <a:pt x="84" y="87"/>
                    <a:pt x="85" y="86"/>
                  </a:cubicBezTo>
                  <a:cubicBezTo>
                    <a:pt x="87" y="84"/>
                    <a:pt x="87" y="80"/>
                    <a:pt x="85" y="78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1" name="Freeform 57">
              <a:extLst>
                <a:ext uri="{FF2B5EF4-FFF2-40B4-BE49-F238E27FC236}">
                  <a16:creationId xmlns:a16="http://schemas.microsoft.com/office/drawing/2014/main" id="{DB404A2D-757E-48DE-A3DC-B67ECC173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6450" y="4229100"/>
              <a:ext cx="723900" cy="690562"/>
            </a:xfrm>
            <a:custGeom>
              <a:avLst/>
              <a:gdLst>
                <a:gd name="T0" fmla="*/ 215 w 260"/>
                <a:gd name="T1" fmla="*/ 209 h 248"/>
                <a:gd name="T2" fmla="*/ 212 w 260"/>
                <a:gd name="T3" fmla="*/ 36 h 248"/>
                <a:gd name="T4" fmla="*/ 124 w 260"/>
                <a:gd name="T5" fmla="*/ 0 h 248"/>
                <a:gd name="T6" fmla="*/ 36 w 260"/>
                <a:gd name="T7" fmla="*/ 36 h 248"/>
                <a:gd name="T8" fmla="*/ 0 w 260"/>
                <a:gd name="T9" fmla="*/ 124 h 248"/>
                <a:gd name="T10" fmla="*/ 36 w 260"/>
                <a:gd name="T11" fmla="*/ 212 h 248"/>
                <a:gd name="T12" fmla="*/ 124 w 260"/>
                <a:gd name="T13" fmla="*/ 248 h 248"/>
                <a:gd name="T14" fmla="*/ 207 w 260"/>
                <a:gd name="T15" fmla="*/ 217 h 248"/>
                <a:gd name="T16" fmla="*/ 224 w 260"/>
                <a:gd name="T17" fmla="*/ 234 h 248"/>
                <a:gd name="T18" fmla="*/ 228 w 260"/>
                <a:gd name="T19" fmla="*/ 236 h 248"/>
                <a:gd name="T20" fmla="*/ 232 w 260"/>
                <a:gd name="T21" fmla="*/ 234 h 248"/>
                <a:gd name="T22" fmla="*/ 232 w 260"/>
                <a:gd name="T23" fmla="*/ 226 h 248"/>
                <a:gd name="T24" fmla="*/ 215 w 260"/>
                <a:gd name="T25" fmla="*/ 209 h 248"/>
                <a:gd name="T26" fmla="*/ 44 w 260"/>
                <a:gd name="T27" fmla="*/ 204 h 248"/>
                <a:gd name="T28" fmla="*/ 11 w 260"/>
                <a:gd name="T29" fmla="*/ 124 h 248"/>
                <a:gd name="T30" fmla="*/ 44 w 260"/>
                <a:gd name="T31" fmla="*/ 44 h 248"/>
                <a:gd name="T32" fmla="*/ 124 w 260"/>
                <a:gd name="T33" fmla="*/ 11 h 248"/>
                <a:gd name="T34" fmla="*/ 204 w 260"/>
                <a:gd name="T35" fmla="*/ 44 h 248"/>
                <a:gd name="T36" fmla="*/ 204 w 260"/>
                <a:gd name="T37" fmla="*/ 204 h 248"/>
                <a:gd name="T38" fmla="*/ 44 w 260"/>
                <a:gd name="T39" fmla="*/ 20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248">
                  <a:moveTo>
                    <a:pt x="215" y="209"/>
                  </a:moveTo>
                  <a:cubicBezTo>
                    <a:pt x="260" y="161"/>
                    <a:pt x="260" y="84"/>
                    <a:pt x="212" y="36"/>
                  </a:cubicBezTo>
                  <a:cubicBezTo>
                    <a:pt x="189" y="13"/>
                    <a:pt x="157" y="0"/>
                    <a:pt x="124" y="0"/>
                  </a:cubicBezTo>
                  <a:cubicBezTo>
                    <a:pt x="91" y="0"/>
                    <a:pt x="60" y="13"/>
                    <a:pt x="36" y="36"/>
                  </a:cubicBezTo>
                  <a:cubicBezTo>
                    <a:pt x="13" y="60"/>
                    <a:pt x="0" y="91"/>
                    <a:pt x="0" y="124"/>
                  </a:cubicBezTo>
                  <a:cubicBezTo>
                    <a:pt x="0" y="157"/>
                    <a:pt x="13" y="188"/>
                    <a:pt x="36" y="212"/>
                  </a:cubicBezTo>
                  <a:cubicBezTo>
                    <a:pt x="61" y="236"/>
                    <a:pt x="92" y="248"/>
                    <a:pt x="124" y="248"/>
                  </a:cubicBezTo>
                  <a:cubicBezTo>
                    <a:pt x="154" y="248"/>
                    <a:pt x="183" y="238"/>
                    <a:pt x="207" y="217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5" y="235"/>
                    <a:pt x="226" y="236"/>
                    <a:pt x="228" y="236"/>
                  </a:cubicBezTo>
                  <a:cubicBezTo>
                    <a:pt x="229" y="236"/>
                    <a:pt x="231" y="235"/>
                    <a:pt x="232" y="234"/>
                  </a:cubicBezTo>
                  <a:cubicBezTo>
                    <a:pt x="234" y="232"/>
                    <a:pt x="234" y="229"/>
                    <a:pt x="232" y="226"/>
                  </a:cubicBezTo>
                  <a:lnTo>
                    <a:pt x="215" y="209"/>
                  </a:lnTo>
                  <a:close/>
                  <a:moveTo>
                    <a:pt x="44" y="204"/>
                  </a:moveTo>
                  <a:cubicBezTo>
                    <a:pt x="23" y="183"/>
                    <a:pt x="11" y="154"/>
                    <a:pt x="11" y="124"/>
                  </a:cubicBezTo>
                  <a:cubicBezTo>
                    <a:pt x="11" y="94"/>
                    <a:pt x="23" y="65"/>
                    <a:pt x="44" y="44"/>
                  </a:cubicBezTo>
                  <a:cubicBezTo>
                    <a:pt x="66" y="23"/>
                    <a:pt x="94" y="11"/>
                    <a:pt x="124" y="11"/>
                  </a:cubicBezTo>
                  <a:cubicBezTo>
                    <a:pt x="154" y="11"/>
                    <a:pt x="183" y="23"/>
                    <a:pt x="204" y="44"/>
                  </a:cubicBezTo>
                  <a:cubicBezTo>
                    <a:pt x="248" y="88"/>
                    <a:pt x="248" y="160"/>
                    <a:pt x="204" y="204"/>
                  </a:cubicBezTo>
                  <a:cubicBezTo>
                    <a:pt x="160" y="248"/>
                    <a:pt x="88" y="248"/>
                    <a:pt x="44" y="204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2" name="Freeform 58">
              <a:extLst>
                <a:ext uri="{FF2B5EF4-FFF2-40B4-BE49-F238E27FC236}">
                  <a16:creationId xmlns:a16="http://schemas.microsoft.com/office/drawing/2014/main" id="{35C4491C-714F-433A-86F2-DA648FE38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5050" y="4316413"/>
              <a:ext cx="188913" cy="60325"/>
            </a:xfrm>
            <a:custGeom>
              <a:avLst/>
              <a:gdLst>
                <a:gd name="T0" fmla="*/ 63 w 68"/>
                <a:gd name="T1" fmla="*/ 5 h 22"/>
                <a:gd name="T2" fmla="*/ 4 w 68"/>
                <a:gd name="T3" fmla="*/ 11 h 22"/>
                <a:gd name="T4" fmla="*/ 1 w 68"/>
                <a:gd name="T5" fmla="*/ 19 h 22"/>
                <a:gd name="T6" fmla="*/ 6 w 68"/>
                <a:gd name="T7" fmla="*/ 22 h 22"/>
                <a:gd name="T8" fmla="*/ 9 w 68"/>
                <a:gd name="T9" fmla="*/ 21 h 22"/>
                <a:gd name="T10" fmla="*/ 61 w 68"/>
                <a:gd name="T11" fmla="*/ 16 h 22"/>
                <a:gd name="T12" fmla="*/ 67 w 68"/>
                <a:gd name="T13" fmla="*/ 12 h 22"/>
                <a:gd name="T14" fmla="*/ 63 w 68"/>
                <a:gd name="T1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22">
                  <a:moveTo>
                    <a:pt x="63" y="5"/>
                  </a:moveTo>
                  <a:cubicBezTo>
                    <a:pt x="43" y="0"/>
                    <a:pt x="22" y="3"/>
                    <a:pt x="4" y="11"/>
                  </a:cubicBezTo>
                  <a:cubicBezTo>
                    <a:pt x="1" y="12"/>
                    <a:pt x="0" y="16"/>
                    <a:pt x="1" y="19"/>
                  </a:cubicBezTo>
                  <a:cubicBezTo>
                    <a:pt x="2" y="21"/>
                    <a:pt x="4" y="22"/>
                    <a:pt x="6" y="22"/>
                  </a:cubicBezTo>
                  <a:cubicBezTo>
                    <a:pt x="7" y="22"/>
                    <a:pt x="8" y="22"/>
                    <a:pt x="9" y="21"/>
                  </a:cubicBezTo>
                  <a:cubicBezTo>
                    <a:pt x="25" y="14"/>
                    <a:pt x="43" y="12"/>
                    <a:pt x="61" y="16"/>
                  </a:cubicBezTo>
                  <a:cubicBezTo>
                    <a:pt x="64" y="17"/>
                    <a:pt x="67" y="15"/>
                    <a:pt x="67" y="12"/>
                  </a:cubicBezTo>
                  <a:cubicBezTo>
                    <a:pt x="68" y="9"/>
                    <a:pt x="66" y="6"/>
                    <a:pt x="63" y="5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3" name="Freeform 59">
              <a:extLst>
                <a:ext uri="{FF2B5EF4-FFF2-40B4-BE49-F238E27FC236}">
                  <a16:creationId xmlns:a16="http://schemas.microsoft.com/office/drawing/2014/main" id="{867A4996-6884-4AAC-843D-8A09C29DA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98775" y="7785100"/>
              <a:ext cx="960438" cy="960437"/>
            </a:xfrm>
            <a:custGeom>
              <a:avLst/>
              <a:gdLst>
                <a:gd name="T0" fmla="*/ 289 w 345"/>
                <a:gd name="T1" fmla="*/ 126 h 345"/>
                <a:gd name="T2" fmla="*/ 304 w 345"/>
                <a:gd name="T3" fmla="*/ 95 h 345"/>
                <a:gd name="T4" fmla="*/ 250 w 345"/>
                <a:gd name="T5" fmla="*/ 41 h 345"/>
                <a:gd name="T6" fmla="*/ 219 w 345"/>
                <a:gd name="T7" fmla="*/ 55 h 345"/>
                <a:gd name="T8" fmla="*/ 186 w 345"/>
                <a:gd name="T9" fmla="*/ 0 h 345"/>
                <a:gd name="T10" fmla="*/ 134 w 345"/>
                <a:gd name="T11" fmla="*/ 42 h 345"/>
                <a:gd name="T12" fmla="*/ 107 w 345"/>
                <a:gd name="T13" fmla="*/ 53 h 345"/>
                <a:gd name="T14" fmla="*/ 60 w 345"/>
                <a:gd name="T15" fmla="*/ 41 h 345"/>
                <a:gd name="T16" fmla="*/ 54 w 345"/>
                <a:gd name="T17" fmla="*/ 108 h 345"/>
                <a:gd name="T18" fmla="*/ 43 w 345"/>
                <a:gd name="T19" fmla="*/ 134 h 345"/>
                <a:gd name="T20" fmla="*/ 0 w 345"/>
                <a:gd name="T21" fmla="*/ 186 h 345"/>
                <a:gd name="T22" fmla="*/ 58 w 345"/>
                <a:gd name="T23" fmla="*/ 219 h 345"/>
                <a:gd name="T24" fmla="*/ 41 w 345"/>
                <a:gd name="T25" fmla="*/ 250 h 345"/>
                <a:gd name="T26" fmla="*/ 95 w 345"/>
                <a:gd name="T27" fmla="*/ 304 h 345"/>
                <a:gd name="T28" fmla="*/ 134 w 345"/>
                <a:gd name="T29" fmla="*/ 299 h 345"/>
                <a:gd name="T30" fmla="*/ 186 w 345"/>
                <a:gd name="T31" fmla="*/ 345 h 345"/>
                <a:gd name="T32" fmla="*/ 220 w 345"/>
                <a:gd name="T33" fmla="*/ 286 h 345"/>
                <a:gd name="T34" fmla="*/ 285 w 345"/>
                <a:gd name="T35" fmla="*/ 304 h 345"/>
                <a:gd name="T36" fmla="*/ 290 w 345"/>
                <a:gd name="T37" fmla="*/ 236 h 345"/>
                <a:gd name="T38" fmla="*/ 287 w 345"/>
                <a:gd name="T39" fmla="*/ 219 h 345"/>
                <a:gd name="T40" fmla="*/ 345 w 345"/>
                <a:gd name="T41" fmla="*/ 186 h 345"/>
                <a:gd name="T42" fmla="*/ 334 w 345"/>
                <a:gd name="T43" fmla="*/ 186 h 345"/>
                <a:gd name="T44" fmla="*/ 278 w 345"/>
                <a:gd name="T45" fmla="*/ 215 h 345"/>
                <a:gd name="T46" fmla="*/ 297 w 345"/>
                <a:gd name="T47" fmla="*/ 257 h 345"/>
                <a:gd name="T48" fmla="*/ 257 w 345"/>
                <a:gd name="T49" fmla="*/ 297 h 345"/>
                <a:gd name="T50" fmla="*/ 200 w 345"/>
                <a:gd name="T51" fmla="*/ 299 h 345"/>
                <a:gd name="T52" fmla="*/ 159 w 345"/>
                <a:gd name="T53" fmla="*/ 334 h 345"/>
                <a:gd name="T54" fmla="*/ 129 w 345"/>
                <a:gd name="T55" fmla="*/ 276 h 345"/>
                <a:gd name="T56" fmla="*/ 88 w 345"/>
                <a:gd name="T57" fmla="*/ 297 h 345"/>
                <a:gd name="T58" fmla="*/ 44 w 345"/>
                <a:gd name="T59" fmla="*/ 267 h 345"/>
                <a:gd name="T60" fmla="*/ 67 w 345"/>
                <a:gd name="T61" fmla="*/ 216 h 345"/>
                <a:gd name="T62" fmla="*/ 25 w 345"/>
                <a:gd name="T63" fmla="*/ 200 h 345"/>
                <a:gd name="T64" fmla="*/ 25 w 345"/>
                <a:gd name="T65" fmla="*/ 145 h 345"/>
                <a:gd name="T66" fmla="*/ 67 w 345"/>
                <a:gd name="T67" fmla="*/ 127 h 345"/>
                <a:gd name="T68" fmla="*/ 48 w 345"/>
                <a:gd name="T69" fmla="*/ 68 h 345"/>
                <a:gd name="T70" fmla="*/ 88 w 345"/>
                <a:gd name="T71" fmla="*/ 48 h 345"/>
                <a:gd name="T72" fmla="*/ 130 w 345"/>
                <a:gd name="T73" fmla="*/ 64 h 345"/>
                <a:gd name="T74" fmla="*/ 159 w 345"/>
                <a:gd name="T75" fmla="*/ 11 h 345"/>
                <a:gd name="T76" fmla="*/ 200 w 345"/>
                <a:gd name="T77" fmla="*/ 42 h 345"/>
                <a:gd name="T78" fmla="*/ 245 w 345"/>
                <a:gd name="T79" fmla="*/ 60 h 345"/>
                <a:gd name="T80" fmla="*/ 277 w 345"/>
                <a:gd name="T81" fmla="*/ 48 h 345"/>
                <a:gd name="T82" fmla="*/ 284 w 345"/>
                <a:gd name="T83" fmla="*/ 101 h 345"/>
                <a:gd name="T84" fmla="*/ 302 w 345"/>
                <a:gd name="T85" fmla="*/ 145 h 345"/>
                <a:gd name="T86" fmla="*/ 334 w 345"/>
                <a:gd name="T87" fmla="*/ 18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5" h="345">
                  <a:moveTo>
                    <a:pt x="320" y="134"/>
                  </a:moveTo>
                  <a:cubicBezTo>
                    <a:pt x="302" y="134"/>
                    <a:pt x="302" y="134"/>
                    <a:pt x="302" y="134"/>
                  </a:cubicBezTo>
                  <a:cubicBezTo>
                    <a:pt x="296" y="134"/>
                    <a:pt x="291" y="131"/>
                    <a:pt x="289" y="126"/>
                  </a:cubicBezTo>
                  <a:cubicBezTo>
                    <a:pt x="289" y="125"/>
                    <a:pt x="288" y="124"/>
                    <a:pt x="288" y="123"/>
                  </a:cubicBezTo>
                  <a:cubicBezTo>
                    <a:pt x="286" y="118"/>
                    <a:pt x="287" y="112"/>
                    <a:pt x="291" y="10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13" y="86"/>
                    <a:pt x="313" y="70"/>
                    <a:pt x="304" y="60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75" y="32"/>
                    <a:pt x="259" y="32"/>
                    <a:pt x="250" y="41"/>
                  </a:cubicBezTo>
                  <a:cubicBezTo>
                    <a:pt x="238" y="53"/>
                    <a:pt x="238" y="53"/>
                    <a:pt x="238" y="53"/>
                  </a:cubicBezTo>
                  <a:cubicBezTo>
                    <a:pt x="234" y="57"/>
                    <a:pt x="228" y="58"/>
                    <a:pt x="222" y="56"/>
                  </a:cubicBezTo>
                  <a:cubicBezTo>
                    <a:pt x="221" y="56"/>
                    <a:pt x="220" y="55"/>
                    <a:pt x="219" y="55"/>
                  </a:cubicBezTo>
                  <a:cubicBezTo>
                    <a:pt x="214" y="53"/>
                    <a:pt x="211" y="48"/>
                    <a:pt x="211" y="42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1" y="11"/>
                    <a:pt x="200" y="0"/>
                    <a:pt x="18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45" y="0"/>
                    <a:pt x="134" y="11"/>
                    <a:pt x="134" y="25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4" y="48"/>
                    <a:pt x="131" y="53"/>
                    <a:pt x="126" y="55"/>
                  </a:cubicBezTo>
                  <a:cubicBezTo>
                    <a:pt x="125" y="55"/>
                    <a:pt x="123" y="56"/>
                    <a:pt x="122" y="56"/>
                  </a:cubicBezTo>
                  <a:cubicBezTo>
                    <a:pt x="117" y="58"/>
                    <a:pt x="111" y="57"/>
                    <a:pt x="107" y="53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0" y="37"/>
                    <a:pt x="84" y="34"/>
                    <a:pt x="78" y="34"/>
                  </a:cubicBezTo>
                  <a:cubicBezTo>
                    <a:pt x="71" y="34"/>
                    <a:pt x="65" y="37"/>
                    <a:pt x="60" y="4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31" y="70"/>
                    <a:pt x="31" y="86"/>
                    <a:pt x="41" y="95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8" y="112"/>
                    <a:pt x="59" y="118"/>
                    <a:pt x="57" y="123"/>
                  </a:cubicBezTo>
                  <a:cubicBezTo>
                    <a:pt x="57" y="124"/>
                    <a:pt x="56" y="125"/>
                    <a:pt x="56" y="126"/>
                  </a:cubicBezTo>
                  <a:cubicBezTo>
                    <a:pt x="54" y="131"/>
                    <a:pt x="49" y="134"/>
                    <a:pt x="43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11" y="134"/>
                    <a:pt x="0" y="145"/>
                    <a:pt x="0" y="15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00"/>
                    <a:pt x="11" y="211"/>
                    <a:pt x="25" y="211"/>
                  </a:cubicBezTo>
                  <a:cubicBezTo>
                    <a:pt x="45" y="211"/>
                    <a:pt x="45" y="211"/>
                    <a:pt x="45" y="211"/>
                  </a:cubicBezTo>
                  <a:cubicBezTo>
                    <a:pt x="50" y="211"/>
                    <a:pt x="55" y="214"/>
                    <a:pt x="58" y="219"/>
                  </a:cubicBezTo>
                  <a:cubicBezTo>
                    <a:pt x="58" y="220"/>
                    <a:pt x="58" y="220"/>
                    <a:pt x="58" y="220"/>
                  </a:cubicBezTo>
                  <a:cubicBezTo>
                    <a:pt x="60" y="226"/>
                    <a:pt x="59" y="232"/>
                    <a:pt x="55" y="236"/>
                  </a:cubicBezTo>
                  <a:cubicBezTo>
                    <a:pt x="41" y="250"/>
                    <a:pt x="41" y="250"/>
                    <a:pt x="41" y="250"/>
                  </a:cubicBezTo>
                  <a:cubicBezTo>
                    <a:pt x="31" y="260"/>
                    <a:pt x="31" y="275"/>
                    <a:pt x="41" y="285"/>
                  </a:cubicBezTo>
                  <a:cubicBezTo>
                    <a:pt x="60" y="304"/>
                    <a:pt x="60" y="304"/>
                    <a:pt x="60" y="304"/>
                  </a:cubicBezTo>
                  <a:cubicBezTo>
                    <a:pt x="70" y="314"/>
                    <a:pt x="85" y="314"/>
                    <a:pt x="95" y="304"/>
                  </a:cubicBezTo>
                  <a:cubicBezTo>
                    <a:pt x="110" y="289"/>
                    <a:pt x="110" y="289"/>
                    <a:pt x="110" y="289"/>
                  </a:cubicBezTo>
                  <a:cubicBezTo>
                    <a:pt x="114" y="285"/>
                    <a:pt x="120" y="284"/>
                    <a:pt x="125" y="286"/>
                  </a:cubicBezTo>
                  <a:cubicBezTo>
                    <a:pt x="131" y="288"/>
                    <a:pt x="134" y="293"/>
                    <a:pt x="134" y="299"/>
                  </a:cubicBezTo>
                  <a:cubicBezTo>
                    <a:pt x="134" y="320"/>
                    <a:pt x="134" y="320"/>
                    <a:pt x="134" y="320"/>
                  </a:cubicBezTo>
                  <a:cubicBezTo>
                    <a:pt x="134" y="334"/>
                    <a:pt x="145" y="345"/>
                    <a:pt x="159" y="345"/>
                  </a:cubicBezTo>
                  <a:cubicBezTo>
                    <a:pt x="186" y="345"/>
                    <a:pt x="186" y="345"/>
                    <a:pt x="186" y="345"/>
                  </a:cubicBezTo>
                  <a:cubicBezTo>
                    <a:pt x="200" y="345"/>
                    <a:pt x="211" y="334"/>
                    <a:pt x="211" y="320"/>
                  </a:cubicBezTo>
                  <a:cubicBezTo>
                    <a:pt x="211" y="299"/>
                    <a:pt x="211" y="299"/>
                    <a:pt x="211" y="299"/>
                  </a:cubicBezTo>
                  <a:cubicBezTo>
                    <a:pt x="211" y="293"/>
                    <a:pt x="214" y="288"/>
                    <a:pt x="220" y="286"/>
                  </a:cubicBezTo>
                  <a:cubicBezTo>
                    <a:pt x="225" y="284"/>
                    <a:pt x="231" y="285"/>
                    <a:pt x="235" y="289"/>
                  </a:cubicBezTo>
                  <a:cubicBezTo>
                    <a:pt x="250" y="304"/>
                    <a:pt x="250" y="304"/>
                    <a:pt x="250" y="304"/>
                  </a:cubicBezTo>
                  <a:cubicBezTo>
                    <a:pt x="259" y="314"/>
                    <a:pt x="275" y="314"/>
                    <a:pt x="285" y="304"/>
                  </a:cubicBezTo>
                  <a:cubicBezTo>
                    <a:pt x="304" y="285"/>
                    <a:pt x="304" y="285"/>
                    <a:pt x="304" y="285"/>
                  </a:cubicBezTo>
                  <a:cubicBezTo>
                    <a:pt x="313" y="275"/>
                    <a:pt x="313" y="260"/>
                    <a:pt x="304" y="250"/>
                  </a:cubicBezTo>
                  <a:cubicBezTo>
                    <a:pt x="290" y="236"/>
                    <a:pt x="290" y="236"/>
                    <a:pt x="290" y="236"/>
                  </a:cubicBezTo>
                  <a:cubicBezTo>
                    <a:pt x="290" y="236"/>
                    <a:pt x="290" y="236"/>
                    <a:pt x="290" y="236"/>
                  </a:cubicBezTo>
                  <a:cubicBezTo>
                    <a:pt x="286" y="232"/>
                    <a:pt x="284" y="226"/>
                    <a:pt x="287" y="220"/>
                  </a:cubicBezTo>
                  <a:cubicBezTo>
                    <a:pt x="287" y="219"/>
                    <a:pt x="287" y="219"/>
                    <a:pt x="287" y="219"/>
                  </a:cubicBezTo>
                  <a:cubicBezTo>
                    <a:pt x="289" y="214"/>
                    <a:pt x="295" y="211"/>
                    <a:pt x="30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34" y="211"/>
                    <a:pt x="345" y="200"/>
                    <a:pt x="345" y="186"/>
                  </a:cubicBezTo>
                  <a:cubicBezTo>
                    <a:pt x="345" y="159"/>
                    <a:pt x="345" y="159"/>
                    <a:pt x="345" y="159"/>
                  </a:cubicBezTo>
                  <a:cubicBezTo>
                    <a:pt x="345" y="145"/>
                    <a:pt x="334" y="134"/>
                    <a:pt x="320" y="134"/>
                  </a:cubicBezTo>
                  <a:close/>
                  <a:moveTo>
                    <a:pt x="334" y="186"/>
                  </a:moveTo>
                  <a:cubicBezTo>
                    <a:pt x="334" y="194"/>
                    <a:pt x="328" y="200"/>
                    <a:pt x="320" y="200"/>
                  </a:cubicBezTo>
                  <a:cubicBezTo>
                    <a:pt x="300" y="200"/>
                    <a:pt x="300" y="200"/>
                    <a:pt x="300" y="200"/>
                  </a:cubicBezTo>
                  <a:cubicBezTo>
                    <a:pt x="290" y="200"/>
                    <a:pt x="282" y="206"/>
                    <a:pt x="278" y="215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3" y="225"/>
                    <a:pt x="275" y="236"/>
                    <a:pt x="282" y="243"/>
                  </a:cubicBezTo>
                  <a:cubicBezTo>
                    <a:pt x="297" y="257"/>
                    <a:pt x="297" y="257"/>
                    <a:pt x="297" y="257"/>
                  </a:cubicBezTo>
                  <a:cubicBezTo>
                    <a:pt x="302" y="263"/>
                    <a:pt x="302" y="272"/>
                    <a:pt x="297" y="277"/>
                  </a:cubicBezTo>
                  <a:cubicBezTo>
                    <a:pt x="277" y="297"/>
                    <a:pt x="277" y="297"/>
                    <a:pt x="277" y="297"/>
                  </a:cubicBezTo>
                  <a:cubicBezTo>
                    <a:pt x="272" y="302"/>
                    <a:pt x="263" y="302"/>
                    <a:pt x="257" y="297"/>
                  </a:cubicBezTo>
                  <a:cubicBezTo>
                    <a:pt x="242" y="282"/>
                    <a:pt x="242" y="282"/>
                    <a:pt x="242" y="282"/>
                  </a:cubicBezTo>
                  <a:cubicBezTo>
                    <a:pt x="235" y="275"/>
                    <a:pt x="225" y="273"/>
                    <a:pt x="216" y="277"/>
                  </a:cubicBezTo>
                  <a:cubicBezTo>
                    <a:pt x="206" y="280"/>
                    <a:pt x="200" y="289"/>
                    <a:pt x="200" y="299"/>
                  </a:cubicBezTo>
                  <a:cubicBezTo>
                    <a:pt x="200" y="320"/>
                    <a:pt x="200" y="320"/>
                    <a:pt x="200" y="320"/>
                  </a:cubicBezTo>
                  <a:cubicBezTo>
                    <a:pt x="200" y="328"/>
                    <a:pt x="194" y="334"/>
                    <a:pt x="186" y="334"/>
                  </a:cubicBezTo>
                  <a:cubicBezTo>
                    <a:pt x="159" y="334"/>
                    <a:pt x="159" y="334"/>
                    <a:pt x="159" y="334"/>
                  </a:cubicBezTo>
                  <a:cubicBezTo>
                    <a:pt x="151" y="334"/>
                    <a:pt x="145" y="328"/>
                    <a:pt x="145" y="32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5" y="289"/>
                    <a:pt x="139" y="280"/>
                    <a:pt x="129" y="276"/>
                  </a:cubicBezTo>
                  <a:cubicBezTo>
                    <a:pt x="126" y="275"/>
                    <a:pt x="123" y="275"/>
                    <a:pt x="120" y="275"/>
                  </a:cubicBezTo>
                  <a:cubicBezTo>
                    <a:pt x="113" y="275"/>
                    <a:pt x="107" y="277"/>
                    <a:pt x="103" y="282"/>
                  </a:cubicBezTo>
                  <a:cubicBezTo>
                    <a:pt x="88" y="297"/>
                    <a:pt x="88" y="297"/>
                    <a:pt x="88" y="297"/>
                  </a:cubicBezTo>
                  <a:cubicBezTo>
                    <a:pt x="82" y="302"/>
                    <a:pt x="73" y="302"/>
                    <a:pt x="68" y="297"/>
                  </a:cubicBezTo>
                  <a:cubicBezTo>
                    <a:pt x="48" y="277"/>
                    <a:pt x="48" y="277"/>
                    <a:pt x="48" y="277"/>
                  </a:cubicBezTo>
                  <a:cubicBezTo>
                    <a:pt x="46" y="275"/>
                    <a:pt x="44" y="271"/>
                    <a:pt x="44" y="267"/>
                  </a:cubicBezTo>
                  <a:cubicBezTo>
                    <a:pt x="44" y="264"/>
                    <a:pt x="46" y="260"/>
                    <a:pt x="48" y="257"/>
                  </a:cubicBezTo>
                  <a:cubicBezTo>
                    <a:pt x="62" y="243"/>
                    <a:pt x="62" y="243"/>
                    <a:pt x="62" y="243"/>
                  </a:cubicBezTo>
                  <a:cubicBezTo>
                    <a:pt x="70" y="236"/>
                    <a:pt x="72" y="225"/>
                    <a:pt x="67" y="216"/>
                  </a:cubicBezTo>
                  <a:cubicBezTo>
                    <a:pt x="67" y="215"/>
                    <a:pt x="67" y="215"/>
                    <a:pt x="67" y="215"/>
                  </a:cubicBezTo>
                  <a:cubicBezTo>
                    <a:pt x="63" y="206"/>
                    <a:pt x="54" y="200"/>
                    <a:pt x="45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17" y="200"/>
                    <a:pt x="11" y="194"/>
                    <a:pt x="11" y="186"/>
                  </a:cubicBezTo>
                  <a:cubicBezTo>
                    <a:pt x="11" y="159"/>
                    <a:pt x="11" y="159"/>
                    <a:pt x="11" y="159"/>
                  </a:cubicBezTo>
                  <a:cubicBezTo>
                    <a:pt x="11" y="151"/>
                    <a:pt x="17" y="145"/>
                    <a:pt x="25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53" y="145"/>
                    <a:pt x="62" y="139"/>
                    <a:pt x="66" y="129"/>
                  </a:cubicBezTo>
                  <a:cubicBezTo>
                    <a:pt x="66" y="128"/>
                    <a:pt x="66" y="128"/>
                    <a:pt x="67" y="127"/>
                  </a:cubicBezTo>
                  <a:cubicBezTo>
                    <a:pt x="70" y="118"/>
                    <a:pt x="68" y="108"/>
                    <a:pt x="61" y="101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3" y="82"/>
                    <a:pt x="43" y="73"/>
                    <a:pt x="48" y="6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0" y="46"/>
                    <a:pt x="74" y="44"/>
                    <a:pt x="78" y="44"/>
                  </a:cubicBezTo>
                  <a:cubicBezTo>
                    <a:pt x="81" y="44"/>
                    <a:pt x="85" y="46"/>
                    <a:pt x="88" y="48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8"/>
                    <a:pt x="118" y="70"/>
                    <a:pt x="127" y="66"/>
                  </a:cubicBezTo>
                  <a:cubicBezTo>
                    <a:pt x="128" y="65"/>
                    <a:pt x="129" y="65"/>
                    <a:pt x="130" y="64"/>
                  </a:cubicBezTo>
                  <a:cubicBezTo>
                    <a:pt x="139" y="61"/>
                    <a:pt x="145" y="52"/>
                    <a:pt x="145" y="42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5" y="17"/>
                    <a:pt x="151" y="11"/>
                    <a:pt x="159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94" y="11"/>
                    <a:pt x="200" y="17"/>
                    <a:pt x="200" y="25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0" y="52"/>
                    <a:pt x="206" y="61"/>
                    <a:pt x="215" y="64"/>
                  </a:cubicBezTo>
                  <a:cubicBezTo>
                    <a:pt x="216" y="65"/>
                    <a:pt x="217" y="65"/>
                    <a:pt x="218" y="66"/>
                  </a:cubicBezTo>
                  <a:cubicBezTo>
                    <a:pt x="227" y="70"/>
                    <a:pt x="238" y="68"/>
                    <a:pt x="245" y="60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60" y="46"/>
                    <a:pt x="263" y="44"/>
                    <a:pt x="267" y="44"/>
                  </a:cubicBezTo>
                  <a:cubicBezTo>
                    <a:pt x="271" y="44"/>
                    <a:pt x="275" y="46"/>
                    <a:pt x="277" y="4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302" y="73"/>
                    <a:pt x="302" y="82"/>
                    <a:pt x="297" y="88"/>
                  </a:cubicBezTo>
                  <a:cubicBezTo>
                    <a:pt x="284" y="101"/>
                    <a:pt x="284" y="101"/>
                    <a:pt x="284" y="101"/>
                  </a:cubicBezTo>
                  <a:cubicBezTo>
                    <a:pt x="277" y="108"/>
                    <a:pt x="275" y="118"/>
                    <a:pt x="278" y="127"/>
                  </a:cubicBezTo>
                  <a:cubicBezTo>
                    <a:pt x="279" y="128"/>
                    <a:pt x="279" y="128"/>
                    <a:pt x="279" y="129"/>
                  </a:cubicBezTo>
                  <a:cubicBezTo>
                    <a:pt x="283" y="139"/>
                    <a:pt x="292" y="145"/>
                    <a:pt x="302" y="145"/>
                  </a:cubicBezTo>
                  <a:cubicBezTo>
                    <a:pt x="320" y="145"/>
                    <a:pt x="320" y="145"/>
                    <a:pt x="320" y="145"/>
                  </a:cubicBezTo>
                  <a:cubicBezTo>
                    <a:pt x="328" y="145"/>
                    <a:pt x="334" y="151"/>
                    <a:pt x="334" y="159"/>
                  </a:cubicBezTo>
                  <a:lnTo>
                    <a:pt x="334" y="186"/>
                  </a:ln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4" name="Freeform 60">
              <a:extLst>
                <a:ext uri="{FF2B5EF4-FFF2-40B4-BE49-F238E27FC236}">
                  <a16:creationId xmlns:a16="http://schemas.microsoft.com/office/drawing/2014/main" id="{42680381-4FA0-49C3-AB70-1184C8D8E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16263" y="8018463"/>
              <a:ext cx="274638" cy="461962"/>
            </a:xfrm>
            <a:custGeom>
              <a:avLst/>
              <a:gdLst>
                <a:gd name="T0" fmla="*/ 94 w 99"/>
                <a:gd name="T1" fmla="*/ 10 h 166"/>
                <a:gd name="T2" fmla="*/ 99 w 99"/>
                <a:gd name="T3" fmla="*/ 5 h 166"/>
                <a:gd name="T4" fmla="*/ 94 w 99"/>
                <a:gd name="T5" fmla="*/ 0 h 166"/>
                <a:gd name="T6" fmla="*/ 33 w 99"/>
                <a:gd name="T7" fmla="*/ 25 h 166"/>
                <a:gd name="T8" fmla="*/ 18 w 99"/>
                <a:gd name="T9" fmla="*/ 127 h 166"/>
                <a:gd name="T10" fmla="*/ 19 w 99"/>
                <a:gd name="T11" fmla="*/ 129 h 166"/>
                <a:gd name="T12" fmla="*/ 15 w 99"/>
                <a:gd name="T13" fmla="*/ 143 h 166"/>
                <a:gd name="T14" fmla="*/ 21 w 99"/>
                <a:gd name="T15" fmla="*/ 159 h 166"/>
                <a:gd name="T16" fmla="*/ 38 w 99"/>
                <a:gd name="T17" fmla="*/ 166 h 166"/>
                <a:gd name="T18" fmla="*/ 54 w 99"/>
                <a:gd name="T19" fmla="*/ 159 h 166"/>
                <a:gd name="T20" fmla="*/ 54 w 99"/>
                <a:gd name="T21" fmla="*/ 126 h 166"/>
                <a:gd name="T22" fmla="*/ 27 w 99"/>
                <a:gd name="T23" fmla="*/ 122 h 166"/>
                <a:gd name="T24" fmla="*/ 27 w 99"/>
                <a:gd name="T25" fmla="*/ 122 h 166"/>
                <a:gd name="T26" fmla="*/ 40 w 99"/>
                <a:gd name="T27" fmla="*/ 33 h 166"/>
                <a:gd name="T28" fmla="*/ 94 w 99"/>
                <a:gd name="T29" fmla="*/ 10 h 166"/>
                <a:gd name="T30" fmla="*/ 38 w 99"/>
                <a:gd name="T31" fmla="*/ 130 h 166"/>
                <a:gd name="T32" fmla="*/ 47 w 99"/>
                <a:gd name="T33" fmla="*/ 134 h 166"/>
                <a:gd name="T34" fmla="*/ 47 w 99"/>
                <a:gd name="T35" fmla="*/ 152 h 166"/>
                <a:gd name="T36" fmla="*/ 29 w 99"/>
                <a:gd name="T37" fmla="*/ 152 h 166"/>
                <a:gd name="T38" fmla="*/ 25 w 99"/>
                <a:gd name="T39" fmla="*/ 143 h 166"/>
                <a:gd name="T40" fmla="*/ 29 w 99"/>
                <a:gd name="T41" fmla="*/ 134 h 166"/>
                <a:gd name="T42" fmla="*/ 38 w 99"/>
                <a:gd name="T43" fmla="*/ 13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66">
                  <a:moveTo>
                    <a:pt x="94" y="10"/>
                  </a:moveTo>
                  <a:cubicBezTo>
                    <a:pt x="97" y="10"/>
                    <a:pt x="99" y="8"/>
                    <a:pt x="99" y="5"/>
                  </a:cubicBezTo>
                  <a:cubicBezTo>
                    <a:pt x="99" y="2"/>
                    <a:pt x="97" y="0"/>
                    <a:pt x="94" y="0"/>
                  </a:cubicBezTo>
                  <a:cubicBezTo>
                    <a:pt x="71" y="0"/>
                    <a:pt x="49" y="9"/>
                    <a:pt x="33" y="25"/>
                  </a:cubicBezTo>
                  <a:cubicBezTo>
                    <a:pt x="6" y="52"/>
                    <a:pt x="0" y="93"/>
                    <a:pt x="18" y="127"/>
                  </a:cubicBezTo>
                  <a:cubicBezTo>
                    <a:pt x="18" y="128"/>
                    <a:pt x="19" y="128"/>
                    <a:pt x="19" y="129"/>
                  </a:cubicBezTo>
                  <a:cubicBezTo>
                    <a:pt x="16" y="133"/>
                    <a:pt x="15" y="138"/>
                    <a:pt x="15" y="143"/>
                  </a:cubicBezTo>
                  <a:cubicBezTo>
                    <a:pt x="15" y="149"/>
                    <a:pt x="17" y="155"/>
                    <a:pt x="21" y="159"/>
                  </a:cubicBezTo>
                  <a:cubicBezTo>
                    <a:pt x="26" y="163"/>
                    <a:pt x="32" y="166"/>
                    <a:pt x="38" y="166"/>
                  </a:cubicBezTo>
                  <a:cubicBezTo>
                    <a:pt x="43" y="166"/>
                    <a:pt x="49" y="163"/>
                    <a:pt x="54" y="159"/>
                  </a:cubicBezTo>
                  <a:cubicBezTo>
                    <a:pt x="63" y="150"/>
                    <a:pt x="63" y="135"/>
                    <a:pt x="54" y="126"/>
                  </a:cubicBezTo>
                  <a:cubicBezTo>
                    <a:pt x="47" y="119"/>
                    <a:pt x="36" y="118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11" y="92"/>
                    <a:pt x="16" y="56"/>
                    <a:pt x="40" y="33"/>
                  </a:cubicBezTo>
                  <a:cubicBezTo>
                    <a:pt x="55" y="18"/>
                    <a:pt x="74" y="10"/>
                    <a:pt x="94" y="10"/>
                  </a:cubicBezTo>
                  <a:close/>
                  <a:moveTo>
                    <a:pt x="38" y="130"/>
                  </a:moveTo>
                  <a:cubicBezTo>
                    <a:pt x="41" y="130"/>
                    <a:pt x="44" y="131"/>
                    <a:pt x="47" y="134"/>
                  </a:cubicBezTo>
                  <a:cubicBezTo>
                    <a:pt x="51" y="139"/>
                    <a:pt x="51" y="147"/>
                    <a:pt x="47" y="152"/>
                  </a:cubicBezTo>
                  <a:cubicBezTo>
                    <a:pt x="42" y="157"/>
                    <a:pt x="34" y="157"/>
                    <a:pt x="29" y="152"/>
                  </a:cubicBezTo>
                  <a:cubicBezTo>
                    <a:pt x="26" y="149"/>
                    <a:pt x="25" y="146"/>
                    <a:pt x="25" y="143"/>
                  </a:cubicBezTo>
                  <a:cubicBezTo>
                    <a:pt x="25" y="139"/>
                    <a:pt x="26" y="136"/>
                    <a:pt x="29" y="134"/>
                  </a:cubicBezTo>
                  <a:cubicBezTo>
                    <a:pt x="31" y="131"/>
                    <a:pt x="34" y="130"/>
                    <a:pt x="38" y="130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95" name="Freeform 61">
              <a:extLst>
                <a:ext uri="{FF2B5EF4-FFF2-40B4-BE49-F238E27FC236}">
                  <a16:creationId xmlns:a16="http://schemas.microsoft.com/office/drawing/2014/main" id="{DCEB22D2-D8AB-4FA5-AD44-AD528C603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3913" y="8029575"/>
              <a:ext cx="276225" cy="469900"/>
            </a:xfrm>
            <a:custGeom>
              <a:avLst/>
              <a:gdLst>
                <a:gd name="T0" fmla="*/ 80 w 99"/>
                <a:gd name="T1" fmla="*/ 40 h 169"/>
                <a:gd name="T2" fmla="*/ 79 w 99"/>
                <a:gd name="T3" fmla="*/ 9 h 169"/>
                <a:gd name="T4" fmla="*/ 46 w 99"/>
                <a:gd name="T5" fmla="*/ 9 h 169"/>
                <a:gd name="T6" fmla="*/ 46 w 99"/>
                <a:gd name="T7" fmla="*/ 41 h 169"/>
                <a:gd name="T8" fmla="*/ 62 w 99"/>
                <a:gd name="T9" fmla="*/ 48 h 169"/>
                <a:gd name="T10" fmla="*/ 72 w 99"/>
                <a:gd name="T11" fmla="*/ 46 h 169"/>
                <a:gd name="T12" fmla="*/ 72 w 99"/>
                <a:gd name="T13" fmla="*/ 47 h 169"/>
                <a:gd name="T14" fmla="*/ 59 w 99"/>
                <a:gd name="T15" fmla="*/ 136 h 169"/>
                <a:gd name="T16" fmla="*/ 5 w 99"/>
                <a:gd name="T17" fmla="*/ 158 h 169"/>
                <a:gd name="T18" fmla="*/ 0 w 99"/>
                <a:gd name="T19" fmla="*/ 163 h 169"/>
                <a:gd name="T20" fmla="*/ 5 w 99"/>
                <a:gd name="T21" fmla="*/ 169 h 169"/>
                <a:gd name="T22" fmla="*/ 66 w 99"/>
                <a:gd name="T23" fmla="*/ 143 h 169"/>
                <a:gd name="T24" fmla="*/ 81 w 99"/>
                <a:gd name="T25" fmla="*/ 42 h 169"/>
                <a:gd name="T26" fmla="*/ 80 w 99"/>
                <a:gd name="T27" fmla="*/ 40 h 169"/>
                <a:gd name="T28" fmla="*/ 53 w 99"/>
                <a:gd name="T29" fmla="*/ 34 h 169"/>
                <a:gd name="T30" fmla="*/ 53 w 99"/>
                <a:gd name="T31" fmla="*/ 16 h 169"/>
                <a:gd name="T32" fmla="*/ 71 w 99"/>
                <a:gd name="T33" fmla="*/ 16 h 169"/>
                <a:gd name="T34" fmla="*/ 71 w 99"/>
                <a:gd name="T35" fmla="*/ 16 h 169"/>
                <a:gd name="T36" fmla="*/ 71 w 99"/>
                <a:gd name="T37" fmla="*/ 34 h 169"/>
                <a:gd name="T38" fmla="*/ 53 w 99"/>
                <a:gd name="T39" fmla="*/ 3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169">
                  <a:moveTo>
                    <a:pt x="80" y="40"/>
                  </a:moveTo>
                  <a:cubicBezTo>
                    <a:pt x="87" y="31"/>
                    <a:pt x="87" y="17"/>
                    <a:pt x="79" y="9"/>
                  </a:cubicBezTo>
                  <a:cubicBezTo>
                    <a:pt x="70" y="0"/>
                    <a:pt x="55" y="0"/>
                    <a:pt x="46" y="9"/>
                  </a:cubicBezTo>
                  <a:cubicBezTo>
                    <a:pt x="37" y="18"/>
                    <a:pt x="37" y="32"/>
                    <a:pt x="46" y="41"/>
                  </a:cubicBezTo>
                  <a:cubicBezTo>
                    <a:pt x="50" y="46"/>
                    <a:pt x="56" y="48"/>
                    <a:pt x="62" y="48"/>
                  </a:cubicBezTo>
                  <a:cubicBezTo>
                    <a:pt x="65" y="48"/>
                    <a:pt x="69" y="47"/>
                    <a:pt x="72" y="46"/>
                  </a:cubicBezTo>
                  <a:cubicBezTo>
                    <a:pt x="72" y="46"/>
                    <a:pt x="72" y="46"/>
                    <a:pt x="72" y="47"/>
                  </a:cubicBezTo>
                  <a:cubicBezTo>
                    <a:pt x="88" y="76"/>
                    <a:pt x="82" y="112"/>
                    <a:pt x="59" y="136"/>
                  </a:cubicBezTo>
                  <a:cubicBezTo>
                    <a:pt x="44" y="150"/>
                    <a:pt x="25" y="158"/>
                    <a:pt x="5" y="158"/>
                  </a:cubicBezTo>
                  <a:cubicBezTo>
                    <a:pt x="2" y="158"/>
                    <a:pt x="0" y="161"/>
                    <a:pt x="0" y="163"/>
                  </a:cubicBezTo>
                  <a:cubicBezTo>
                    <a:pt x="0" y="166"/>
                    <a:pt x="2" y="169"/>
                    <a:pt x="5" y="169"/>
                  </a:cubicBezTo>
                  <a:cubicBezTo>
                    <a:pt x="28" y="169"/>
                    <a:pt x="50" y="160"/>
                    <a:pt x="66" y="143"/>
                  </a:cubicBezTo>
                  <a:cubicBezTo>
                    <a:pt x="93" y="116"/>
                    <a:pt x="99" y="75"/>
                    <a:pt x="81" y="42"/>
                  </a:cubicBezTo>
                  <a:cubicBezTo>
                    <a:pt x="81" y="41"/>
                    <a:pt x="80" y="40"/>
                    <a:pt x="80" y="40"/>
                  </a:cubicBezTo>
                  <a:close/>
                  <a:moveTo>
                    <a:pt x="53" y="34"/>
                  </a:moveTo>
                  <a:cubicBezTo>
                    <a:pt x="48" y="29"/>
                    <a:pt x="48" y="21"/>
                    <a:pt x="53" y="16"/>
                  </a:cubicBezTo>
                  <a:cubicBezTo>
                    <a:pt x="58" y="11"/>
                    <a:pt x="66" y="11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21"/>
                    <a:pt x="76" y="29"/>
                    <a:pt x="71" y="34"/>
                  </a:cubicBezTo>
                  <a:cubicBezTo>
                    <a:pt x="66" y="39"/>
                    <a:pt x="58" y="39"/>
                    <a:pt x="53" y="34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35" name="Freeform 533">
              <a:extLst>
                <a:ext uri="{FF2B5EF4-FFF2-40B4-BE49-F238E27FC236}">
                  <a16:creationId xmlns:a16="http://schemas.microsoft.com/office/drawing/2014/main" id="{8277F8BC-9C52-4E58-A4D0-36B545239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5930900"/>
              <a:ext cx="269875" cy="266700"/>
            </a:xfrm>
            <a:custGeom>
              <a:avLst/>
              <a:gdLst>
                <a:gd name="T0" fmla="*/ 80 w 97"/>
                <a:gd name="T1" fmla="*/ 17 h 96"/>
                <a:gd name="T2" fmla="*/ 17 w 97"/>
                <a:gd name="T3" fmla="*/ 17 h 96"/>
                <a:gd name="T4" fmla="*/ 17 w 97"/>
                <a:gd name="T5" fmla="*/ 79 h 96"/>
                <a:gd name="T6" fmla="*/ 80 w 97"/>
                <a:gd name="T7" fmla="*/ 79 h 96"/>
                <a:gd name="T8" fmla="*/ 80 w 97"/>
                <a:gd name="T9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80" y="17"/>
                  </a:moveTo>
                  <a:cubicBezTo>
                    <a:pt x="62" y="0"/>
                    <a:pt x="35" y="0"/>
                    <a:pt x="17" y="17"/>
                  </a:cubicBezTo>
                  <a:cubicBezTo>
                    <a:pt x="0" y="34"/>
                    <a:pt x="0" y="62"/>
                    <a:pt x="17" y="79"/>
                  </a:cubicBezTo>
                  <a:cubicBezTo>
                    <a:pt x="35" y="96"/>
                    <a:pt x="62" y="96"/>
                    <a:pt x="80" y="79"/>
                  </a:cubicBezTo>
                  <a:cubicBezTo>
                    <a:pt x="97" y="62"/>
                    <a:pt x="97" y="34"/>
                    <a:pt x="80" y="17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36" name="Freeform 534">
              <a:extLst>
                <a:ext uri="{FF2B5EF4-FFF2-40B4-BE49-F238E27FC236}">
                  <a16:creationId xmlns:a16="http://schemas.microsoft.com/office/drawing/2014/main" id="{830D6802-085F-4059-B7F1-FD92B4E84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5550" y="5924550"/>
              <a:ext cx="290513" cy="279400"/>
            </a:xfrm>
            <a:custGeom>
              <a:avLst/>
              <a:gdLst>
                <a:gd name="T0" fmla="*/ 54 w 104"/>
                <a:gd name="T1" fmla="*/ 100 h 100"/>
                <a:gd name="T2" fmla="*/ 19 w 104"/>
                <a:gd name="T3" fmla="*/ 85 h 100"/>
                <a:gd name="T4" fmla="*/ 19 w 104"/>
                <a:gd name="T5" fmla="*/ 15 h 100"/>
                <a:gd name="T6" fmla="*/ 54 w 104"/>
                <a:gd name="T7" fmla="*/ 0 h 100"/>
                <a:gd name="T8" fmla="*/ 90 w 104"/>
                <a:gd name="T9" fmla="*/ 15 h 100"/>
                <a:gd name="T10" fmla="*/ 104 w 104"/>
                <a:gd name="T11" fmla="*/ 50 h 100"/>
                <a:gd name="T12" fmla="*/ 90 w 104"/>
                <a:gd name="T13" fmla="*/ 85 h 100"/>
                <a:gd name="T14" fmla="*/ 54 w 104"/>
                <a:gd name="T15" fmla="*/ 100 h 100"/>
                <a:gd name="T16" fmla="*/ 54 w 104"/>
                <a:gd name="T17" fmla="*/ 12 h 100"/>
                <a:gd name="T18" fmla="*/ 28 w 104"/>
                <a:gd name="T19" fmla="*/ 23 h 100"/>
                <a:gd name="T20" fmla="*/ 28 w 104"/>
                <a:gd name="T21" fmla="*/ 77 h 100"/>
                <a:gd name="T22" fmla="*/ 54 w 104"/>
                <a:gd name="T23" fmla="*/ 88 h 100"/>
                <a:gd name="T24" fmla="*/ 81 w 104"/>
                <a:gd name="T25" fmla="*/ 77 h 100"/>
                <a:gd name="T26" fmla="*/ 92 w 104"/>
                <a:gd name="T27" fmla="*/ 50 h 100"/>
                <a:gd name="T28" fmla="*/ 81 w 104"/>
                <a:gd name="T29" fmla="*/ 23 h 100"/>
                <a:gd name="T30" fmla="*/ 54 w 104"/>
                <a:gd name="T31" fmla="*/ 1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" h="100">
                  <a:moveTo>
                    <a:pt x="54" y="100"/>
                  </a:moveTo>
                  <a:cubicBezTo>
                    <a:pt x="41" y="100"/>
                    <a:pt x="29" y="95"/>
                    <a:pt x="19" y="85"/>
                  </a:cubicBezTo>
                  <a:cubicBezTo>
                    <a:pt x="0" y="66"/>
                    <a:pt x="0" y="34"/>
                    <a:pt x="19" y="15"/>
                  </a:cubicBezTo>
                  <a:cubicBezTo>
                    <a:pt x="29" y="5"/>
                    <a:pt x="41" y="0"/>
                    <a:pt x="54" y="0"/>
                  </a:cubicBezTo>
                  <a:cubicBezTo>
                    <a:pt x="68" y="0"/>
                    <a:pt x="80" y="5"/>
                    <a:pt x="90" y="15"/>
                  </a:cubicBezTo>
                  <a:cubicBezTo>
                    <a:pt x="99" y="24"/>
                    <a:pt x="104" y="37"/>
                    <a:pt x="104" y="50"/>
                  </a:cubicBezTo>
                  <a:cubicBezTo>
                    <a:pt x="104" y="63"/>
                    <a:pt x="99" y="76"/>
                    <a:pt x="90" y="85"/>
                  </a:cubicBezTo>
                  <a:cubicBezTo>
                    <a:pt x="80" y="95"/>
                    <a:pt x="68" y="100"/>
                    <a:pt x="54" y="100"/>
                  </a:cubicBezTo>
                  <a:close/>
                  <a:moveTo>
                    <a:pt x="54" y="12"/>
                  </a:moveTo>
                  <a:cubicBezTo>
                    <a:pt x="44" y="12"/>
                    <a:pt x="35" y="16"/>
                    <a:pt x="28" y="23"/>
                  </a:cubicBezTo>
                  <a:cubicBezTo>
                    <a:pt x="13" y="38"/>
                    <a:pt x="13" y="62"/>
                    <a:pt x="28" y="77"/>
                  </a:cubicBezTo>
                  <a:cubicBezTo>
                    <a:pt x="35" y="84"/>
                    <a:pt x="44" y="88"/>
                    <a:pt x="54" y="88"/>
                  </a:cubicBezTo>
                  <a:cubicBezTo>
                    <a:pt x="65" y="88"/>
                    <a:pt x="74" y="84"/>
                    <a:pt x="81" y="77"/>
                  </a:cubicBezTo>
                  <a:cubicBezTo>
                    <a:pt x="89" y="70"/>
                    <a:pt x="92" y="60"/>
                    <a:pt x="92" y="50"/>
                  </a:cubicBezTo>
                  <a:cubicBezTo>
                    <a:pt x="92" y="40"/>
                    <a:pt x="89" y="30"/>
                    <a:pt x="81" y="23"/>
                  </a:cubicBezTo>
                  <a:cubicBezTo>
                    <a:pt x="74" y="16"/>
                    <a:pt x="65" y="12"/>
                    <a:pt x="54" y="12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37" name="Freeform 535">
              <a:extLst>
                <a:ext uri="{FF2B5EF4-FFF2-40B4-BE49-F238E27FC236}">
                  <a16:creationId xmlns:a16="http://schemas.microsoft.com/office/drawing/2014/main" id="{8385E0FE-DE0D-4472-B9A8-0FD938265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1338" y="10309225"/>
              <a:ext cx="269875" cy="268287"/>
            </a:xfrm>
            <a:custGeom>
              <a:avLst/>
              <a:gdLst>
                <a:gd name="T0" fmla="*/ 80 w 97"/>
                <a:gd name="T1" fmla="*/ 17 h 96"/>
                <a:gd name="T2" fmla="*/ 17 w 97"/>
                <a:gd name="T3" fmla="*/ 17 h 96"/>
                <a:gd name="T4" fmla="*/ 17 w 97"/>
                <a:gd name="T5" fmla="*/ 79 h 96"/>
                <a:gd name="T6" fmla="*/ 80 w 97"/>
                <a:gd name="T7" fmla="*/ 79 h 96"/>
                <a:gd name="T8" fmla="*/ 80 w 97"/>
                <a:gd name="T9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80" y="17"/>
                  </a:moveTo>
                  <a:cubicBezTo>
                    <a:pt x="62" y="0"/>
                    <a:pt x="34" y="0"/>
                    <a:pt x="17" y="17"/>
                  </a:cubicBezTo>
                  <a:cubicBezTo>
                    <a:pt x="0" y="34"/>
                    <a:pt x="0" y="62"/>
                    <a:pt x="17" y="79"/>
                  </a:cubicBezTo>
                  <a:cubicBezTo>
                    <a:pt x="34" y="96"/>
                    <a:pt x="62" y="96"/>
                    <a:pt x="80" y="79"/>
                  </a:cubicBezTo>
                  <a:cubicBezTo>
                    <a:pt x="97" y="62"/>
                    <a:pt x="97" y="34"/>
                    <a:pt x="80" y="17"/>
                  </a:cubicBezTo>
                  <a:close/>
                </a:path>
              </a:pathLst>
            </a:custGeom>
            <a:solidFill>
              <a:srgbClr val="48B1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38" name="Freeform 536">
              <a:extLst>
                <a:ext uri="{FF2B5EF4-FFF2-40B4-BE49-F238E27FC236}">
                  <a16:creationId xmlns:a16="http://schemas.microsoft.com/office/drawing/2014/main" id="{2B97EEC6-5250-491E-82A4-D1EE013AF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23875" y="10304463"/>
              <a:ext cx="304800" cy="277812"/>
            </a:xfrm>
            <a:custGeom>
              <a:avLst/>
              <a:gdLst>
                <a:gd name="T0" fmla="*/ 54 w 109"/>
                <a:gd name="T1" fmla="*/ 100 h 100"/>
                <a:gd name="T2" fmla="*/ 19 w 109"/>
                <a:gd name="T3" fmla="*/ 85 h 100"/>
                <a:gd name="T4" fmla="*/ 19 w 109"/>
                <a:gd name="T5" fmla="*/ 14 h 100"/>
                <a:gd name="T6" fmla="*/ 54 w 109"/>
                <a:gd name="T7" fmla="*/ 0 h 100"/>
                <a:gd name="T8" fmla="*/ 90 w 109"/>
                <a:gd name="T9" fmla="*/ 14 h 100"/>
                <a:gd name="T10" fmla="*/ 90 w 109"/>
                <a:gd name="T11" fmla="*/ 85 h 100"/>
                <a:gd name="T12" fmla="*/ 54 w 109"/>
                <a:gd name="T13" fmla="*/ 100 h 100"/>
                <a:gd name="T14" fmla="*/ 54 w 109"/>
                <a:gd name="T15" fmla="*/ 12 h 100"/>
                <a:gd name="T16" fmla="*/ 28 w 109"/>
                <a:gd name="T17" fmla="*/ 23 h 100"/>
                <a:gd name="T18" fmla="*/ 28 w 109"/>
                <a:gd name="T19" fmla="*/ 77 h 100"/>
                <a:gd name="T20" fmla="*/ 54 w 109"/>
                <a:gd name="T21" fmla="*/ 88 h 100"/>
                <a:gd name="T22" fmla="*/ 81 w 109"/>
                <a:gd name="T23" fmla="*/ 77 h 100"/>
                <a:gd name="T24" fmla="*/ 81 w 109"/>
                <a:gd name="T25" fmla="*/ 23 h 100"/>
                <a:gd name="T26" fmla="*/ 54 w 109"/>
                <a:gd name="T27" fmla="*/ 1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100">
                  <a:moveTo>
                    <a:pt x="54" y="100"/>
                  </a:moveTo>
                  <a:cubicBezTo>
                    <a:pt x="41" y="100"/>
                    <a:pt x="28" y="95"/>
                    <a:pt x="19" y="85"/>
                  </a:cubicBezTo>
                  <a:cubicBezTo>
                    <a:pt x="0" y="66"/>
                    <a:pt x="0" y="34"/>
                    <a:pt x="19" y="14"/>
                  </a:cubicBezTo>
                  <a:cubicBezTo>
                    <a:pt x="28" y="5"/>
                    <a:pt x="41" y="0"/>
                    <a:pt x="54" y="0"/>
                  </a:cubicBezTo>
                  <a:cubicBezTo>
                    <a:pt x="68" y="0"/>
                    <a:pt x="80" y="5"/>
                    <a:pt x="90" y="14"/>
                  </a:cubicBezTo>
                  <a:cubicBezTo>
                    <a:pt x="109" y="34"/>
                    <a:pt x="109" y="66"/>
                    <a:pt x="90" y="85"/>
                  </a:cubicBezTo>
                  <a:cubicBezTo>
                    <a:pt x="80" y="95"/>
                    <a:pt x="68" y="100"/>
                    <a:pt x="54" y="100"/>
                  </a:cubicBezTo>
                  <a:close/>
                  <a:moveTo>
                    <a:pt x="54" y="12"/>
                  </a:moveTo>
                  <a:cubicBezTo>
                    <a:pt x="44" y="12"/>
                    <a:pt x="35" y="16"/>
                    <a:pt x="28" y="23"/>
                  </a:cubicBezTo>
                  <a:cubicBezTo>
                    <a:pt x="13" y="38"/>
                    <a:pt x="13" y="62"/>
                    <a:pt x="28" y="77"/>
                  </a:cubicBezTo>
                  <a:cubicBezTo>
                    <a:pt x="35" y="84"/>
                    <a:pt x="44" y="88"/>
                    <a:pt x="54" y="88"/>
                  </a:cubicBezTo>
                  <a:cubicBezTo>
                    <a:pt x="65" y="88"/>
                    <a:pt x="74" y="84"/>
                    <a:pt x="81" y="77"/>
                  </a:cubicBezTo>
                  <a:cubicBezTo>
                    <a:pt x="96" y="62"/>
                    <a:pt x="96" y="38"/>
                    <a:pt x="81" y="23"/>
                  </a:cubicBezTo>
                  <a:cubicBezTo>
                    <a:pt x="74" y="16"/>
                    <a:pt x="65" y="12"/>
                    <a:pt x="54" y="12"/>
                  </a:cubicBezTo>
                  <a:close/>
                </a:path>
              </a:pathLst>
            </a:custGeom>
            <a:solidFill>
              <a:srgbClr val="3A3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1C432796-862E-4C94-B5A7-704B48947C51}"/>
              </a:ext>
            </a:extLst>
          </p:cNvPr>
          <p:cNvSpPr/>
          <p:nvPr/>
        </p:nvSpPr>
        <p:spPr>
          <a:xfrm>
            <a:off x="576562" y="2066812"/>
            <a:ext cx="2889847" cy="83099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THEORY BASED FORMULATION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SUPERSTRUCTURE AND SUBSTRUCTURE ANALYSIS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4B5520-2DE6-48F0-BDED-08F18BA08D73}"/>
              </a:ext>
            </a:extLst>
          </p:cNvPr>
          <p:cNvSpPr txBox="1"/>
          <p:nvPr/>
        </p:nvSpPr>
        <p:spPr>
          <a:xfrm>
            <a:off x="6228336" y="1504652"/>
            <a:ext cx="1761744" cy="33855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K4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3F19A-9CCB-4811-A344-B60E025D3D6D}"/>
              </a:ext>
            </a:extLst>
          </p:cNvPr>
          <p:cNvSpPr/>
          <p:nvPr/>
        </p:nvSpPr>
        <p:spPr>
          <a:xfrm>
            <a:off x="3622842" y="5666440"/>
            <a:ext cx="4128652" cy="646331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DEPTH OF ENGINEERING KNOWLEDGE REQUIRED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922FB7-C759-0366-2471-1474471E68EA}"/>
              </a:ext>
            </a:extLst>
          </p:cNvPr>
          <p:cNvCxnSpPr>
            <a:cxnSpLocks/>
          </p:cNvCxnSpPr>
          <p:nvPr/>
        </p:nvCxnSpPr>
        <p:spPr>
          <a:xfrm>
            <a:off x="1794544" y="2284037"/>
            <a:ext cx="0" cy="203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0A942-BCDD-7062-E01F-931397E4D526}"/>
              </a:ext>
            </a:extLst>
          </p:cNvPr>
          <p:cNvCxnSpPr>
            <a:cxnSpLocks/>
          </p:cNvCxnSpPr>
          <p:nvPr/>
        </p:nvCxnSpPr>
        <p:spPr>
          <a:xfrm>
            <a:off x="1786666" y="1786624"/>
            <a:ext cx="0" cy="24460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38ABD3-BBA3-7395-1176-52A4D8C35399}"/>
              </a:ext>
            </a:extLst>
          </p:cNvPr>
          <p:cNvSpPr txBox="1"/>
          <p:nvPr/>
        </p:nvSpPr>
        <p:spPr>
          <a:xfrm>
            <a:off x="906248" y="1448070"/>
            <a:ext cx="1761744" cy="33855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K3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2335F-0DA6-0E94-B99E-099D40D7B773}"/>
              </a:ext>
            </a:extLst>
          </p:cNvPr>
          <p:cNvSpPr/>
          <p:nvPr/>
        </p:nvSpPr>
        <p:spPr>
          <a:xfrm>
            <a:off x="6247146" y="2115734"/>
            <a:ext cx="2889847" cy="646331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ANALYZE FOUNDATION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REACH CONCLUSIVE DECISION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CFE7C-3368-E71E-074C-6F269B49589C}"/>
              </a:ext>
            </a:extLst>
          </p:cNvPr>
          <p:cNvCxnSpPr>
            <a:cxnSpLocks/>
          </p:cNvCxnSpPr>
          <p:nvPr/>
        </p:nvCxnSpPr>
        <p:spPr>
          <a:xfrm>
            <a:off x="7577060" y="2343966"/>
            <a:ext cx="0" cy="192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ABC05C-735C-BFD8-8E92-7DFCEC1C481B}"/>
              </a:ext>
            </a:extLst>
          </p:cNvPr>
          <p:cNvCxnSpPr>
            <a:cxnSpLocks/>
          </p:cNvCxnSpPr>
          <p:nvPr/>
        </p:nvCxnSpPr>
        <p:spPr>
          <a:xfrm>
            <a:off x="7119538" y="1884061"/>
            <a:ext cx="5426" cy="19764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EF77225-1CD2-9381-64EC-FF9135AC516B}"/>
              </a:ext>
            </a:extLst>
          </p:cNvPr>
          <p:cNvSpPr txBox="1"/>
          <p:nvPr/>
        </p:nvSpPr>
        <p:spPr>
          <a:xfrm>
            <a:off x="8363654" y="3780727"/>
            <a:ext cx="1761744" cy="338554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K5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D4A7C2-CC46-BC29-589E-8C676B50E7FE}"/>
              </a:ext>
            </a:extLst>
          </p:cNvPr>
          <p:cNvSpPr/>
          <p:nvPr/>
        </p:nvSpPr>
        <p:spPr>
          <a:xfrm>
            <a:off x="8349367" y="4393396"/>
            <a:ext cx="3293707" cy="101566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16" marR="0" lvl="0" indent="-1714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DESIGN OF FLOOR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171416" marR="0" lvl="0" indent="-1714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DESIGN OF PLUMBING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171416" marR="0" lvl="0" indent="-1714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DESIGN OF STRUCTURAL SYSTEM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9D4B04C-276E-E2D3-6FDA-7C8AE0B881A9}"/>
              </a:ext>
            </a:extLst>
          </p:cNvPr>
          <p:cNvCxnSpPr>
            <a:cxnSpLocks/>
          </p:cNvCxnSpPr>
          <p:nvPr/>
        </p:nvCxnSpPr>
        <p:spPr>
          <a:xfrm>
            <a:off x="9244526" y="4154025"/>
            <a:ext cx="5426" cy="19764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11">
            <a:extLst>
              <a:ext uri="{FF2B5EF4-FFF2-40B4-BE49-F238E27FC236}">
                <a16:creationId xmlns:a16="http://schemas.microsoft.com/office/drawing/2014/main" id="{333C9227-B1A1-2F75-B392-A3C732E044B2}"/>
              </a:ext>
            </a:extLst>
          </p:cNvPr>
          <p:cNvSpPr>
            <a:spLocks/>
          </p:cNvSpPr>
          <p:nvPr/>
        </p:nvSpPr>
        <p:spPr bwMode="auto">
          <a:xfrm rot="10800000">
            <a:off x="4203263" y="3393517"/>
            <a:ext cx="2226437" cy="2227230"/>
          </a:xfrm>
          <a:custGeom>
            <a:avLst/>
            <a:gdLst>
              <a:gd name="T0" fmla="*/ 1254 w 1600"/>
              <a:gd name="T1" fmla="*/ 1600 h 1600"/>
              <a:gd name="T2" fmla="*/ 1254 w 1600"/>
              <a:gd name="T3" fmla="*/ 346 h 1600"/>
              <a:gd name="T4" fmla="*/ 0 w 1600"/>
              <a:gd name="T5" fmla="*/ 346 h 1600"/>
              <a:gd name="T6" fmla="*/ 1254 w 1600"/>
              <a:gd name="T7" fmla="*/ 160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0" h="1600">
                <a:moveTo>
                  <a:pt x="1254" y="1600"/>
                </a:moveTo>
                <a:cubicBezTo>
                  <a:pt x="1600" y="1254"/>
                  <a:pt x="1600" y="693"/>
                  <a:pt x="1254" y="346"/>
                </a:cubicBezTo>
                <a:cubicBezTo>
                  <a:pt x="908" y="0"/>
                  <a:pt x="346" y="0"/>
                  <a:pt x="0" y="346"/>
                </a:cubicBezTo>
                <a:lnTo>
                  <a:pt x="1254" y="1600"/>
                </a:lnTo>
                <a:close/>
              </a:path>
            </a:pathLst>
          </a:custGeom>
          <a:solidFill>
            <a:srgbClr val="48B1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</a:t>
            </a:r>
            <a:endParaRPr kumimoji="0" lang="en-US" sz="4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33C08-BB92-25FA-9EF3-8896E0B7F22A}"/>
              </a:ext>
            </a:extLst>
          </p:cNvPr>
          <p:cNvSpPr txBox="1"/>
          <p:nvPr/>
        </p:nvSpPr>
        <p:spPr>
          <a:xfrm>
            <a:off x="5063509" y="3750374"/>
            <a:ext cx="1753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663176-9F97-D0FD-4C9E-18AB461241DE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RANGE OF COMPLEX ENGINEERING 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D86176-0D49-9022-E015-2698939792EB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80B616-81BC-9C1B-0193-130EF9010FB8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F27F43-D09C-00EF-D472-7DA2818096A3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E3F5FF-0EF0-663C-2190-02A483F6F3F7}"/>
                </a:ext>
              </a:extLst>
            </p:cNvPr>
            <p:cNvSpPr txBox="1"/>
            <p:nvPr/>
          </p:nvSpPr>
          <p:spPr>
            <a:xfrm>
              <a:off x="11461688" y="6498997"/>
              <a:ext cx="3792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5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52A9-09EB-C6AD-A00D-2A7DA491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A33B5BB-5F88-BE8D-E683-A06E703334EA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STAKEHOLDERS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7E3D0C-3DD9-D2E9-3D46-ED0619C3A7F6}"/>
              </a:ext>
            </a:extLst>
          </p:cNvPr>
          <p:cNvGrpSpPr/>
          <p:nvPr/>
        </p:nvGrpSpPr>
        <p:grpSpPr>
          <a:xfrm>
            <a:off x="302871" y="6600390"/>
            <a:ext cx="11586257" cy="271939"/>
            <a:chOff x="254644" y="6488668"/>
            <a:chExt cx="11586257" cy="2719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9A3DD4-3AF2-DE2D-B4B6-17BDA19BAFD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2F2B6A-8DE6-828A-2588-BB2FB71ADEEB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DCEB3C-382F-71AB-F80B-63D49551333F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A36EB4-6C1B-A607-E937-A3988CE88CD2}"/>
              </a:ext>
            </a:extLst>
          </p:cNvPr>
          <p:cNvGrpSpPr/>
          <p:nvPr/>
        </p:nvGrpSpPr>
        <p:grpSpPr>
          <a:xfrm>
            <a:off x="3945914" y="1639726"/>
            <a:ext cx="4577964" cy="4357870"/>
            <a:chOff x="4056063" y="1530351"/>
            <a:chExt cx="3632200" cy="345757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076A9B-674C-B739-BAD0-078423F8E19D}"/>
                </a:ext>
              </a:extLst>
            </p:cNvPr>
            <p:cNvGrpSpPr/>
            <p:nvPr/>
          </p:nvGrpSpPr>
          <p:grpSpPr>
            <a:xfrm>
              <a:off x="5289550" y="1530351"/>
              <a:ext cx="1165226" cy="1192213"/>
              <a:chOff x="5289550" y="1530351"/>
              <a:chExt cx="1165226" cy="1192213"/>
            </a:xfrm>
          </p:grpSpPr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A60904E-9B90-7627-D897-B786DF335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1530351"/>
                <a:ext cx="1165225" cy="1192213"/>
              </a:xfrm>
              <a:custGeom>
                <a:avLst/>
                <a:gdLst>
                  <a:gd name="T0" fmla="*/ 89 w 734"/>
                  <a:gd name="T1" fmla="*/ 751 h 751"/>
                  <a:gd name="T2" fmla="*/ 644 w 734"/>
                  <a:gd name="T3" fmla="*/ 751 h 751"/>
                  <a:gd name="T4" fmla="*/ 734 w 734"/>
                  <a:gd name="T5" fmla="*/ 562 h 751"/>
                  <a:gd name="T6" fmla="*/ 367 w 734"/>
                  <a:gd name="T7" fmla="*/ 0 h 751"/>
                  <a:gd name="T8" fmla="*/ 0 w 734"/>
                  <a:gd name="T9" fmla="*/ 562 h 751"/>
                  <a:gd name="T10" fmla="*/ 89 w 734"/>
                  <a:gd name="T11" fmla="*/ 751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4" h="751">
                    <a:moveTo>
                      <a:pt x="89" y="751"/>
                    </a:moveTo>
                    <a:lnTo>
                      <a:pt x="644" y="751"/>
                    </a:lnTo>
                    <a:lnTo>
                      <a:pt x="734" y="562"/>
                    </a:lnTo>
                    <a:lnTo>
                      <a:pt x="367" y="0"/>
                    </a:lnTo>
                    <a:lnTo>
                      <a:pt x="0" y="562"/>
                    </a:lnTo>
                    <a:lnTo>
                      <a:pt x="89" y="751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7A274E08-BD38-FC53-8CD7-571E2F6BE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63" y="1530351"/>
                <a:ext cx="582613" cy="1192213"/>
              </a:xfrm>
              <a:custGeom>
                <a:avLst/>
                <a:gdLst>
                  <a:gd name="T0" fmla="*/ 40 w 367"/>
                  <a:gd name="T1" fmla="*/ 138 h 751"/>
                  <a:gd name="T2" fmla="*/ 164 w 367"/>
                  <a:gd name="T3" fmla="*/ 562 h 751"/>
                  <a:gd name="T4" fmla="*/ 103 w 367"/>
                  <a:gd name="T5" fmla="*/ 751 h 751"/>
                  <a:gd name="T6" fmla="*/ 277 w 367"/>
                  <a:gd name="T7" fmla="*/ 751 h 751"/>
                  <a:gd name="T8" fmla="*/ 367 w 367"/>
                  <a:gd name="T9" fmla="*/ 562 h 751"/>
                  <a:gd name="T10" fmla="*/ 0 w 367"/>
                  <a:gd name="T11" fmla="*/ 0 h 751"/>
                  <a:gd name="T12" fmla="*/ 40 w 367"/>
                  <a:gd name="T13" fmla="*/ 13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7" h="751">
                    <a:moveTo>
                      <a:pt x="40" y="138"/>
                    </a:moveTo>
                    <a:lnTo>
                      <a:pt x="164" y="562"/>
                    </a:lnTo>
                    <a:lnTo>
                      <a:pt x="103" y="751"/>
                    </a:lnTo>
                    <a:lnTo>
                      <a:pt x="277" y="751"/>
                    </a:lnTo>
                    <a:lnTo>
                      <a:pt x="367" y="562"/>
                    </a:lnTo>
                    <a:lnTo>
                      <a:pt x="0" y="0"/>
                    </a:lnTo>
                    <a:lnTo>
                      <a:pt x="40" y="138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069FF9E3-9D55-4573-34AD-DB2F869C3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1530351"/>
                <a:ext cx="582613" cy="1192213"/>
              </a:xfrm>
              <a:custGeom>
                <a:avLst/>
                <a:gdLst>
                  <a:gd name="T0" fmla="*/ 367 w 367"/>
                  <a:gd name="T1" fmla="*/ 0 h 751"/>
                  <a:gd name="T2" fmla="*/ 0 w 367"/>
                  <a:gd name="T3" fmla="*/ 562 h 751"/>
                  <a:gd name="T4" fmla="*/ 89 w 367"/>
                  <a:gd name="T5" fmla="*/ 751 h 751"/>
                  <a:gd name="T6" fmla="*/ 263 w 367"/>
                  <a:gd name="T7" fmla="*/ 751 h 751"/>
                  <a:gd name="T8" fmla="*/ 263 w 367"/>
                  <a:gd name="T9" fmla="*/ 751 h 751"/>
                  <a:gd name="T10" fmla="*/ 203 w 367"/>
                  <a:gd name="T11" fmla="*/ 562 h 751"/>
                  <a:gd name="T12" fmla="*/ 255 w 367"/>
                  <a:gd name="T13" fmla="*/ 383 h 751"/>
                  <a:gd name="T14" fmla="*/ 367 w 367"/>
                  <a:gd name="T15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7" h="751">
                    <a:moveTo>
                      <a:pt x="367" y="0"/>
                    </a:moveTo>
                    <a:lnTo>
                      <a:pt x="0" y="562"/>
                    </a:lnTo>
                    <a:lnTo>
                      <a:pt x="89" y="751"/>
                    </a:lnTo>
                    <a:lnTo>
                      <a:pt x="263" y="751"/>
                    </a:lnTo>
                    <a:lnTo>
                      <a:pt x="263" y="751"/>
                    </a:lnTo>
                    <a:lnTo>
                      <a:pt x="203" y="562"/>
                    </a:lnTo>
                    <a:lnTo>
                      <a:pt x="255" y="383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BCB74004-270A-BE68-B26E-7E402237E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2422526"/>
                <a:ext cx="1165225" cy="300038"/>
              </a:xfrm>
              <a:custGeom>
                <a:avLst/>
                <a:gdLst>
                  <a:gd name="T0" fmla="*/ 644 w 734"/>
                  <a:gd name="T1" fmla="*/ 189 h 189"/>
                  <a:gd name="T2" fmla="*/ 89 w 734"/>
                  <a:gd name="T3" fmla="*/ 189 h 189"/>
                  <a:gd name="T4" fmla="*/ 0 w 734"/>
                  <a:gd name="T5" fmla="*/ 0 h 189"/>
                  <a:gd name="T6" fmla="*/ 734 w 734"/>
                  <a:gd name="T7" fmla="*/ 0 h 189"/>
                  <a:gd name="T8" fmla="*/ 644 w 734"/>
                  <a:gd name="T9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4" h="189">
                    <a:moveTo>
                      <a:pt x="644" y="189"/>
                    </a:moveTo>
                    <a:lnTo>
                      <a:pt x="89" y="189"/>
                    </a:lnTo>
                    <a:lnTo>
                      <a:pt x="0" y="0"/>
                    </a:lnTo>
                    <a:lnTo>
                      <a:pt x="734" y="0"/>
                    </a:lnTo>
                    <a:lnTo>
                      <a:pt x="644" y="189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B03D0FD-FA8A-0FAD-461C-7C038E08940E}"/>
                </a:ext>
              </a:extLst>
            </p:cNvPr>
            <p:cNvGrpSpPr/>
            <p:nvPr/>
          </p:nvGrpSpPr>
          <p:grpSpPr>
            <a:xfrm>
              <a:off x="4056063" y="2571751"/>
              <a:ext cx="1270000" cy="1109663"/>
              <a:chOff x="4056063" y="2571751"/>
              <a:chExt cx="1270000" cy="1109663"/>
            </a:xfrm>
          </p:grpSpPr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89390559-AACC-A769-87AD-3B2F95966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063" y="2571751"/>
                <a:ext cx="1270000" cy="1109663"/>
              </a:xfrm>
              <a:custGeom>
                <a:avLst/>
                <a:gdLst>
                  <a:gd name="T0" fmla="*/ 628 w 800"/>
                  <a:gd name="T1" fmla="*/ 672 h 699"/>
                  <a:gd name="T2" fmla="*/ 800 w 800"/>
                  <a:gd name="T3" fmla="*/ 144 h 699"/>
                  <a:gd name="T4" fmla="*/ 647 w 800"/>
                  <a:gd name="T5" fmla="*/ 0 h 699"/>
                  <a:gd name="T6" fmla="*/ 0 w 800"/>
                  <a:gd name="T7" fmla="*/ 176 h 699"/>
                  <a:gd name="T8" fmla="*/ 421 w 800"/>
                  <a:gd name="T9" fmla="*/ 699 h 699"/>
                  <a:gd name="T10" fmla="*/ 628 w 800"/>
                  <a:gd name="T11" fmla="*/ 672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0" h="699">
                    <a:moveTo>
                      <a:pt x="628" y="672"/>
                    </a:moveTo>
                    <a:lnTo>
                      <a:pt x="800" y="144"/>
                    </a:lnTo>
                    <a:lnTo>
                      <a:pt x="647" y="0"/>
                    </a:lnTo>
                    <a:lnTo>
                      <a:pt x="0" y="176"/>
                    </a:lnTo>
                    <a:lnTo>
                      <a:pt x="421" y="699"/>
                    </a:lnTo>
                    <a:lnTo>
                      <a:pt x="628" y="672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97463250-6318-22D4-8D4E-AF1492EBA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063" y="2571751"/>
                <a:ext cx="1270000" cy="492125"/>
              </a:xfrm>
              <a:custGeom>
                <a:avLst/>
                <a:gdLst>
                  <a:gd name="T0" fmla="*/ 143 w 800"/>
                  <a:gd name="T1" fmla="*/ 180 h 310"/>
                  <a:gd name="T2" fmla="*/ 585 w 800"/>
                  <a:gd name="T3" fmla="*/ 193 h 310"/>
                  <a:gd name="T4" fmla="*/ 746 w 800"/>
                  <a:gd name="T5" fmla="*/ 310 h 310"/>
                  <a:gd name="T6" fmla="*/ 800 w 800"/>
                  <a:gd name="T7" fmla="*/ 144 h 310"/>
                  <a:gd name="T8" fmla="*/ 647 w 800"/>
                  <a:gd name="T9" fmla="*/ 0 h 310"/>
                  <a:gd name="T10" fmla="*/ 0 w 800"/>
                  <a:gd name="T11" fmla="*/ 176 h 310"/>
                  <a:gd name="T12" fmla="*/ 143 w 800"/>
                  <a:gd name="T13" fmla="*/ 18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" h="310">
                    <a:moveTo>
                      <a:pt x="143" y="180"/>
                    </a:moveTo>
                    <a:lnTo>
                      <a:pt x="585" y="193"/>
                    </a:lnTo>
                    <a:lnTo>
                      <a:pt x="746" y="310"/>
                    </a:lnTo>
                    <a:lnTo>
                      <a:pt x="800" y="144"/>
                    </a:lnTo>
                    <a:lnTo>
                      <a:pt x="647" y="0"/>
                    </a:lnTo>
                    <a:lnTo>
                      <a:pt x="0" y="176"/>
                    </a:lnTo>
                    <a:lnTo>
                      <a:pt x="143" y="18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94594788-5DF8-75F2-6D65-E619B8B77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063" y="2851151"/>
                <a:ext cx="1082675" cy="830263"/>
              </a:xfrm>
              <a:custGeom>
                <a:avLst/>
                <a:gdLst>
                  <a:gd name="T0" fmla="*/ 0 w 682"/>
                  <a:gd name="T1" fmla="*/ 0 h 523"/>
                  <a:gd name="T2" fmla="*/ 421 w 682"/>
                  <a:gd name="T3" fmla="*/ 523 h 523"/>
                  <a:gd name="T4" fmla="*/ 628 w 682"/>
                  <a:gd name="T5" fmla="*/ 496 h 523"/>
                  <a:gd name="T6" fmla="*/ 682 w 682"/>
                  <a:gd name="T7" fmla="*/ 331 h 523"/>
                  <a:gd name="T8" fmla="*/ 682 w 682"/>
                  <a:gd name="T9" fmla="*/ 331 h 523"/>
                  <a:gd name="T10" fmla="*/ 483 w 682"/>
                  <a:gd name="T11" fmla="*/ 329 h 523"/>
                  <a:gd name="T12" fmla="*/ 330 w 682"/>
                  <a:gd name="T13" fmla="*/ 224 h 523"/>
                  <a:gd name="T14" fmla="*/ 0 w 682"/>
                  <a:gd name="T15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523">
                    <a:moveTo>
                      <a:pt x="0" y="0"/>
                    </a:moveTo>
                    <a:lnTo>
                      <a:pt x="421" y="523"/>
                    </a:lnTo>
                    <a:lnTo>
                      <a:pt x="628" y="496"/>
                    </a:lnTo>
                    <a:lnTo>
                      <a:pt x="682" y="331"/>
                    </a:lnTo>
                    <a:lnTo>
                      <a:pt x="682" y="331"/>
                    </a:lnTo>
                    <a:lnTo>
                      <a:pt x="483" y="329"/>
                    </a:lnTo>
                    <a:lnTo>
                      <a:pt x="330" y="2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8B8B078E-9397-2F28-2665-9FBF852F5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400" y="2571751"/>
                <a:ext cx="601663" cy="1109663"/>
              </a:xfrm>
              <a:custGeom>
                <a:avLst/>
                <a:gdLst>
                  <a:gd name="T0" fmla="*/ 379 w 379"/>
                  <a:gd name="T1" fmla="*/ 144 h 699"/>
                  <a:gd name="T2" fmla="*/ 207 w 379"/>
                  <a:gd name="T3" fmla="*/ 672 h 699"/>
                  <a:gd name="T4" fmla="*/ 0 w 379"/>
                  <a:gd name="T5" fmla="*/ 699 h 699"/>
                  <a:gd name="T6" fmla="*/ 226 w 379"/>
                  <a:gd name="T7" fmla="*/ 0 h 699"/>
                  <a:gd name="T8" fmla="*/ 379 w 379"/>
                  <a:gd name="T9" fmla="*/ 144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699">
                    <a:moveTo>
                      <a:pt x="379" y="144"/>
                    </a:moveTo>
                    <a:lnTo>
                      <a:pt x="207" y="672"/>
                    </a:lnTo>
                    <a:lnTo>
                      <a:pt x="0" y="699"/>
                    </a:lnTo>
                    <a:lnTo>
                      <a:pt x="226" y="0"/>
                    </a:lnTo>
                    <a:lnTo>
                      <a:pt x="379" y="144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3D2CF5-8FBC-57B9-895C-CC8A4F3EA171}"/>
                </a:ext>
              </a:extLst>
            </p:cNvPr>
            <p:cNvGrpSpPr/>
            <p:nvPr/>
          </p:nvGrpSpPr>
          <p:grpSpPr>
            <a:xfrm>
              <a:off x="4748213" y="3762376"/>
              <a:ext cx="1057275" cy="1225550"/>
              <a:chOff x="4748213" y="3762376"/>
              <a:chExt cx="1057275" cy="1225550"/>
            </a:xfrm>
          </p:grpSpPr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F644C2E8-1CFA-BC0A-3967-9D97C456A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213" y="3762376"/>
                <a:ext cx="1057275" cy="1225550"/>
              </a:xfrm>
              <a:custGeom>
                <a:avLst/>
                <a:gdLst>
                  <a:gd name="T0" fmla="*/ 666 w 666"/>
                  <a:gd name="T1" fmla="*/ 327 h 772"/>
                  <a:gd name="T2" fmla="*/ 217 w 666"/>
                  <a:gd name="T3" fmla="*/ 0 h 772"/>
                  <a:gd name="T4" fmla="*/ 34 w 666"/>
                  <a:gd name="T5" fmla="*/ 101 h 772"/>
                  <a:gd name="T6" fmla="*/ 0 w 666"/>
                  <a:gd name="T7" fmla="*/ 772 h 772"/>
                  <a:gd name="T8" fmla="*/ 628 w 666"/>
                  <a:gd name="T9" fmla="*/ 533 h 772"/>
                  <a:gd name="T10" fmla="*/ 666 w 666"/>
                  <a:gd name="T11" fmla="*/ 327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6" h="772">
                    <a:moveTo>
                      <a:pt x="666" y="327"/>
                    </a:moveTo>
                    <a:lnTo>
                      <a:pt x="217" y="0"/>
                    </a:lnTo>
                    <a:lnTo>
                      <a:pt x="34" y="101"/>
                    </a:lnTo>
                    <a:lnTo>
                      <a:pt x="0" y="772"/>
                    </a:lnTo>
                    <a:lnTo>
                      <a:pt x="628" y="533"/>
                    </a:lnTo>
                    <a:lnTo>
                      <a:pt x="666" y="327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BF2CCEF4-DA68-46C0-FB2B-5B6E1B139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213" y="3762376"/>
                <a:ext cx="569913" cy="1225550"/>
              </a:xfrm>
              <a:custGeom>
                <a:avLst/>
                <a:gdLst>
                  <a:gd name="T0" fmla="*/ 49 w 359"/>
                  <a:gd name="T1" fmla="*/ 636 h 772"/>
                  <a:gd name="T2" fmla="*/ 198 w 359"/>
                  <a:gd name="T3" fmla="*/ 220 h 772"/>
                  <a:gd name="T4" fmla="*/ 359 w 359"/>
                  <a:gd name="T5" fmla="*/ 103 h 772"/>
                  <a:gd name="T6" fmla="*/ 217 w 359"/>
                  <a:gd name="T7" fmla="*/ 0 h 772"/>
                  <a:gd name="T8" fmla="*/ 34 w 359"/>
                  <a:gd name="T9" fmla="*/ 101 h 772"/>
                  <a:gd name="T10" fmla="*/ 0 w 359"/>
                  <a:gd name="T11" fmla="*/ 772 h 772"/>
                  <a:gd name="T12" fmla="*/ 49 w 359"/>
                  <a:gd name="T13" fmla="*/ 63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772">
                    <a:moveTo>
                      <a:pt x="49" y="636"/>
                    </a:moveTo>
                    <a:lnTo>
                      <a:pt x="198" y="220"/>
                    </a:lnTo>
                    <a:lnTo>
                      <a:pt x="359" y="103"/>
                    </a:lnTo>
                    <a:lnTo>
                      <a:pt x="217" y="0"/>
                    </a:lnTo>
                    <a:lnTo>
                      <a:pt x="34" y="101"/>
                    </a:lnTo>
                    <a:lnTo>
                      <a:pt x="0" y="772"/>
                    </a:lnTo>
                    <a:lnTo>
                      <a:pt x="49" y="636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2D76CE65-9A25-D97F-8335-B5B457FCF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213" y="4117976"/>
                <a:ext cx="1057275" cy="869950"/>
              </a:xfrm>
              <a:custGeom>
                <a:avLst/>
                <a:gdLst>
                  <a:gd name="T0" fmla="*/ 0 w 666"/>
                  <a:gd name="T1" fmla="*/ 548 h 548"/>
                  <a:gd name="T2" fmla="*/ 628 w 666"/>
                  <a:gd name="T3" fmla="*/ 309 h 548"/>
                  <a:gd name="T4" fmla="*/ 666 w 666"/>
                  <a:gd name="T5" fmla="*/ 103 h 548"/>
                  <a:gd name="T6" fmla="*/ 526 w 666"/>
                  <a:gd name="T7" fmla="*/ 0 h 548"/>
                  <a:gd name="T8" fmla="*/ 526 w 666"/>
                  <a:gd name="T9" fmla="*/ 0 h 548"/>
                  <a:gd name="T10" fmla="*/ 464 w 666"/>
                  <a:gd name="T11" fmla="*/ 190 h 548"/>
                  <a:gd name="T12" fmla="*/ 317 w 666"/>
                  <a:gd name="T13" fmla="*/ 303 h 548"/>
                  <a:gd name="T14" fmla="*/ 0 w 666"/>
                  <a:gd name="T15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6" h="548">
                    <a:moveTo>
                      <a:pt x="0" y="548"/>
                    </a:moveTo>
                    <a:lnTo>
                      <a:pt x="628" y="309"/>
                    </a:lnTo>
                    <a:lnTo>
                      <a:pt x="666" y="103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64" y="190"/>
                    </a:lnTo>
                    <a:lnTo>
                      <a:pt x="317" y="303"/>
                    </a:lnTo>
                    <a:lnTo>
                      <a:pt x="0" y="548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88B075B0-8AD9-AE3D-A5B2-216AFF4F6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2188" y="3762376"/>
                <a:ext cx="1003300" cy="846138"/>
              </a:xfrm>
              <a:custGeom>
                <a:avLst/>
                <a:gdLst>
                  <a:gd name="T0" fmla="*/ 183 w 632"/>
                  <a:gd name="T1" fmla="*/ 0 h 533"/>
                  <a:gd name="T2" fmla="*/ 632 w 632"/>
                  <a:gd name="T3" fmla="*/ 327 h 533"/>
                  <a:gd name="T4" fmla="*/ 594 w 632"/>
                  <a:gd name="T5" fmla="*/ 533 h 533"/>
                  <a:gd name="T6" fmla="*/ 0 w 632"/>
                  <a:gd name="T7" fmla="*/ 101 h 533"/>
                  <a:gd name="T8" fmla="*/ 183 w 632"/>
                  <a:gd name="T9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33">
                    <a:moveTo>
                      <a:pt x="183" y="0"/>
                    </a:moveTo>
                    <a:lnTo>
                      <a:pt x="632" y="327"/>
                    </a:lnTo>
                    <a:lnTo>
                      <a:pt x="594" y="533"/>
                    </a:lnTo>
                    <a:lnTo>
                      <a:pt x="0" y="10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2F1E953-90F3-BB50-864E-FEA6D57C9FF5}"/>
                </a:ext>
              </a:extLst>
            </p:cNvPr>
            <p:cNvGrpSpPr/>
            <p:nvPr/>
          </p:nvGrpSpPr>
          <p:grpSpPr>
            <a:xfrm>
              <a:off x="5937250" y="3762376"/>
              <a:ext cx="1057275" cy="1225550"/>
              <a:chOff x="5937250" y="3762376"/>
              <a:chExt cx="1057275" cy="1225550"/>
            </a:xfrm>
          </p:grpSpPr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F02BD57A-ADFA-EAD2-7A65-3A7D4739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0" y="3762376"/>
                <a:ext cx="1057275" cy="1225550"/>
              </a:xfrm>
              <a:custGeom>
                <a:avLst/>
                <a:gdLst>
                  <a:gd name="T0" fmla="*/ 449 w 666"/>
                  <a:gd name="T1" fmla="*/ 0 h 772"/>
                  <a:gd name="T2" fmla="*/ 0 w 666"/>
                  <a:gd name="T3" fmla="*/ 327 h 772"/>
                  <a:gd name="T4" fmla="*/ 39 w 666"/>
                  <a:gd name="T5" fmla="*/ 533 h 772"/>
                  <a:gd name="T6" fmla="*/ 666 w 666"/>
                  <a:gd name="T7" fmla="*/ 772 h 772"/>
                  <a:gd name="T8" fmla="*/ 632 w 666"/>
                  <a:gd name="T9" fmla="*/ 101 h 772"/>
                  <a:gd name="T10" fmla="*/ 449 w 666"/>
                  <a:gd name="T11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6" h="772">
                    <a:moveTo>
                      <a:pt x="449" y="0"/>
                    </a:moveTo>
                    <a:lnTo>
                      <a:pt x="0" y="327"/>
                    </a:lnTo>
                    <a:lnTo>
                      <a:pt x="39" y="533"/>
                    </a:lnTo>
                    <a:lnTo>
                      <a:pt x="666" y="772"/>
                    </a:lnTo>
                    <a:lnTo>
                      <a:pt x="632" y="10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7347FDAA-3946-9A36-B76A-1F44D7A49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0" y="4117976"/>
                <a:ext cx="1057275" cy="869950"/>
              </a:xfrm>
              <a:custGeom>
                <a:avLst/>
                <a:gdLst>
                  <a:gd name="T0" fmla="*/ 552 w 666"/>
                  <a:gd name="T1" fmla="*/ 460 h 548"/>
                  <a:gd name="T2" fmla="*/ 203 w 666"/>
                  <a:gd name="T3" fmla="*/ 190 h 548"/>
                  <a:gd name="T4" fmla="*/ 141 w 666"/>
                  <a:gd name="T5" fmla="*/ 0 h 548"/>
                  <a:gd name="T6" fmla="*/ 0 w 666"/>
                  <a:gd name="T7" fmla="*/ 103 h 548"/>
                  <a:gd name="T8" fmla="*/ 39 w 666"/>
                  <a:gd name="T9" fmla="*/ 309 h 548"/>
                  <a:gd name="T10" fmla="*/ 666 w 666"/>
                  <a:gd name="T11" fmla="*/ 548 h 548"/>
                  <a:gd name="T12" fmla="*/ 552 w 666"/>
                  <a:gd name="T13" fmla="*/ 46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548">
                    <a:moveTo>
                      <a:pt x="552" y="460"/>
                    </a:moveTo>
                    <a:lnTo>
                      <a:pt x="203" y="190"/>
                    </a:lnTo>
                    <a:lnTo>
                      <a:pt x="141" y="0"/>
                    </a:lnTo>
                    <a:lnTo>
                      <a:pt x="0" y="103"/>
                    </a:lnTo>
                    <a:lnTo>
                      <a:pt x="39" y="309"/>
                    </a:lnTo>
                    <a:lnTo>
                      <a:pt x="666" y="548"/>
                    </a:lnTo>
                    <a:lnTo>
                      <a:pt x="552" y="460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C89F5164-12EC-AA2C-83C5-07D28A0D9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200" y="3762376"/>
                <a:ext cx="568325" cy="1225550"/>
              </a:xfrm>
              <a:custGeom>
                <a:avLst/>
                <a:gdLst>
                  <a:gd name="T0" fmla="*/ 358 w 358"/>
                  <a:gd name="T1" fmla="*/ 772 h 772"/>
                  <a:gd name="T2" fmla="*/ 324 w 358"/>
                  <a:gd name="T3" fmla="*/ 101 h 772"/>
                  <a:gd name="T4" fmla="*/ 141 w 358"/>
                  <a:gd name="T5" fmla="*/ 0 h 772"/>
                  <a:gd name="T6" fmla="*/ 0 w 358"/>
                  <a:gd name="T7" fmla="*/ 103 h 772"/>
                  <a:gd name="T8" fmla="*/ 0 w 358"/>
                  <a:gd name="T9" fmla="*/ 103 h 772"/>
                  <a:gd name="T10" fmla="*/ 160 w 358"/>
                  <a:gd name="T11" fmla="*/ 220 h 772"/>
                  <a:gd name="T12" fmla="*/ 223 w 358"/>
                  <a:gd name="T13" fmla="*/ 395 h 772"/>
                  <a:gd name="T14" fmla="*/ 358 w 358"/>
                  <a:gd name="T15" fmla="*/ 77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8" h="772">
                    <a:moveTo>
                      <a:pt x="358" y="772"/>
                    </a:moveTo>
                    <a:lnTo>
                      <a:pt x="324" y="101"/>
                    </a:lnTo>
                    <a:lnTo>
                      <a:pt x="141" y="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160" y="220"/>
                    </a:lnTo>
                    <a:lnTo>
                      <a:pt x="223" y="395"/>
                    </a:lnTo>
                    <a:lnTo>
                      <a:pt x="358" y="772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B651655C-93C7-DE76-D7F7-AE6D7E212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0" y="3762376"/>
                <a:ext cx="1003300" cy="846138"/>
              </a:xfrm>
              <a:custGeom>
                <a:avLst/>
                <a:gdLst>
                  <a:gd name="T0" fmla="*/ 0 w 632"/>
                  <a:gd name="T1" fmla="*/ 327 h 533"/>
                  <a:gd name="T2" fmla="*/ 449 w 632"/>
                  <a:gd name="T3" fmla="*/ 0 h 533"/>
                  <a:gd name="T4" fmla="*/ 632 w 632"/>
                  <a:gd name="T5" fmla="*/ 101 h 533"/>
                  <a:gd name="T6" fmla="*/ 39 w 632"/>
                  <a:gd name="T7" fmla="*/ 533 h 533"/>
                  <a:gd name="T8" fmla="*/ 0 w 632"/>
                  <a:gd name="T9" fmla="*/ 327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33">
                    <a:moveTo>
                      <a:pt x="0" y="327"/>
                    </a:moveTo>
                    <a:lnTo>
                      <a:pt x="449" y="0"/>
                    </a:lnTo>
                    <a:lnTo>
                      <a:pt x="632" y="101"/>
                    </a:lnTo>
                    <a:lnTo>
                      <a:pt x="39" y="533"/>
                    </a:lnTo>
                    <a:lnTo>
                      <a:pt x="0" y="327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FA614E-A78E-E6CB-32BF-532FCE67D6AE}"/>
                </a:ext>
              </a:extLst>
            </p:cNvPr>
            <p:cNvGrpSpPr/>
            <p:nvPr/>
          </p:nvGrpSpPr>
          <p:grpSpPr>
            <a:xfrm>
              <a:off x="6418263" y="2571751"/>
              <a:ext cx="1270000" cy="1109663"/>
              <a:chOff x="6418263" y="2571751"/>
              <a:chExt cx="1270000" cy="1109663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CB1A8D9-1F42-CC21-335C-5149096A3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2571751"/>
                <a:ext cx="1270000" cy="1109663"/>
              </a:xfrm>
              <a:custGeom>
                <a:avLst/>
                <a:gdLst>
                  <a:gd name="T0" fmla="*/ 0 w 800"/>
                  <a:gd name="T1" fmla="*/ 144 h 699"/>
                  <a:gd name="T2" fmla="*/ 172 w 800"/>
                  <a:gd name="T3" fmla="*/ 672 h 699"/>
                  <a:gd name="T4" fmla="*/ 379 w 800"/>
                  <a:gd name="T5" fmla="*/ 699 h 699"/>
                  <a:gd name="T6" fmla="*/ 800 w 800"/>
                  <a:gd name="T7" fmla="*/ 176 h 699"/>
                  <a:gd name="T8" fmla="*/ 153 w 800"/>
                  <a:gd name="T9" fmla="*/ 0 h 699"/>
                  <a:gd name="T10" fmla="*/ 0 w 800"/>
                  <a:gd name="T11" fmla="*/ 144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0" h="699">
                    <a:moveTo>
                      <a:pt x="0" y="144"/>
                    </a:moveTo>
                    <a:lnTo>
                      <a:pt x="172" y="672"/>
                    </a:lnTo>
                    <a:lnTo>
                      <a:pt x="379" y="699"/>
                    </a:lnTo>
                    <a:lnTo>
                      <a:pt x="800" y="176"/>
                    </a:lnTo>
                    <a:lnTo>
                      <a:pt x="15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A3BAD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1724696-0CAB-1274-66C8-5E442916A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588" y="2851151"/>
                <a:ext cx="1082675" cy="830263"/>
              </a:xfrm>
              <a:custGeom>
                <a:avLst/>
                <a:gdLst>
                  <a:gd name="T0" fmla="*/ 563 w 682"/>
                  <a:gd name="T1" fmla="*/ 81 h 523"/>
                  <a:gd name="T2" fmla="*/ 198 w 682"/>
                  <a:gd name="T3" fmla="*/ 329 h 523"/>
                  <a:gd name="T4" fmla="*/ 0 w 682"/>
                  <a:gd name="T5" fmla="*/ 330 h 523"/>
                  <a:gd name="T6" fmla="*/ 54 w 682"/>
                  <a:gd name="T7" fmla="*/ 496 h 523"/>
                  <a:gd name="T8" fmla="*/ 261 w 682"/>
                  <a:gd name="T9" fmla="*/ 523 h 523"/>
                  <a:gd name="T10" fmla="*/ 682 w 682"/>
                  <a:gd name="T11" fmla="*/ 0 h 523"/>
                  <a:gd name="T12" fmla="*/ 563 w 682"/>
                  <a:gd name="T13" fmla="*/ 81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2" h="523">
                    <a:moveTo>
                      <a:pt x="563" y="81"/>
                    </a:moveTo>
                    <a:lnTo>
                      <a:pt x="198" y="329"/>
                    </a:lnTo>
                    <a:lnTo>
                      <a:pt x="0" y="330"/>
                    </a:lnTo>
                    <a:lnTo>
                      <a:pt x="54" y="496"/>
                    </a:lnTo>
                    <a:lnTo>
                      <a:pt x="261" y="523"/>
                    </a:lnTo>
                    <a:lnTo>
                      <a:pt x="682" y="0"/>
                    </a:lnTo>
                    <a:lnTo>
                      <a:pt x="563" y="81"/>
                    </a:lnTo>
                    <a:close/>
                  </a:path>
                </a:pathLst>
              </a:cu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542228B-9174-ADBB-06C9-4EBA9CB9C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2571751"/>
                <a:ext cx="1270000" cy="490538"/>
              </a:xfrm>
              <a:custGeom>
                <a:avLst/>
                <a:gdLst>
                  <a:gd name="T0" fmla="*/ 800 w 800"/>
                  <a:gd name="T1" fmla="*/ 176 h 309"/>
                  <a:gd name="T2" fmla="*/ 153 w 800"/>
                  <a:gd name="T3" fmla="*/ 0 h 309"/>
                  <a:gd name="T4" fmla="*/ 0 w 800"/>
                  <a:gd name="T5" fmla="*/ 144 h 309"/>
                  <a:gd name="T6" fmla="*/ 54 w 800"/>
                  <a:gd name="T7" fmla="*/ 309 h 309"/>
                  <a:gd name="T8" fmla="*/ 54 w 800"/>
                  <a:gd name="T9" fmla="*/ 309 h 309"/>
                  <a:gd name="T10" fmla="*/ 215 w 800"/>
                  <a:gd name="T11" fmla="*/ 193 h 309"/>
                  <a:gd name="T12" fmla="*/ 401 w 800"/>
                  <a:gd name="T13" fmla="*/ 187 h 309"/>
                  <a:gd name="T14" fmla="*/ 800 w 800"/>
                  <a:gd name="T15" fmla="*/ 176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0" h="309">
                    <a:moveTo>
                      <a:pt x="800" y="176"/>
                    </a:moveTo>
                    <a:lnTo>
                      <a:pt x="153" y="0"/>
                    </a:lnTo>
                    <a:lnTo>
                      <a:pt x="0" y="144"/>
                    </a:lnTo>
                    <a:lnTo>
                      <a:pt x="54" y="309"/>
                    </a:lnTo>
                    <a:lnTo>
                      <a:pt x="54" y="309"/>
                    </a:lnTo>
                    <a:lnTo>
                      <a:pt x="215" y="193"/>
                    </a:lnTo>
                    <a:lnTo>
                      <a:pt x="401" y="187"/>
                    </a:lnTo>
                    <a:lnTo>
                      <a:pt x="800" y="176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81D3DC4-34D6-F756-0D57-00A52256D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2571751"/>
                <a:ext cx="601663" cy="1109663"/>
              </a:xfrm>
              <a:custGeom>
                <a:avLst/>
                <a:gdLst>
                  <a:gd name="T0" fmla="*/ 172 w 379"/>
                  <a:gd name="T1" fmla="*/ 672 h 699"/>
                  <a:gd name="T2" fmla="*/ 0 w 379"/>
                  <a:gd name="T3" fmla="*/ 144 h 699"/>
                  <a:gd name="T4" fmla="*/ 153 w 379"/>
                  <a:gd name="T5" fmla="*/ 0 h 699"/>
                  <a:gd name="T6" fmla="*/ 379 w 379"/>
                  <a:gd name="T7" fmla="*/ 699 h 699"/>
                  <a:gd name="T8" fmla="*/ 172 w 379"/>
                  <a:gd name="T9" fmla="*/ 672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699">
                    <a:moveTo>
                      <a:pt x="172" y="672"/>
                    </a:moveTo>
                    <a:lnTo>
                      <a:pt x="0" y="144"/>
                    </a:lnTo>
                    <a:lnTo>
                      <a:pt x="153" y="0"/>
                    </a:lnTo>
                    <a:lnTo>
                      <a:pt x="379" y="699"/>
                    </a:lnTo>
                    <a:lnTo>
                      <a:pt x="172" y="67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904530C-FC56-9AC1-2844-CCB88A0B1D7F}"/>
              </a:ext>
            </a:extLst>
          </p:cNvPr>
          <p:cNvSpPr txBox="1"/>
          <p:nvPr/>
        </p:nvSpPr>
        <p:spPr>
          <a:xfrm>
            <a:off x="4655538" y="993177"/>
            <a:ext cx="3130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Government Officials (PWD)</a:t>
            </a:r>
            <a:endParaRPr 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64A5BA-5DE4-BF8B-C6A0-2A741CDD8C7F}"/>
              </a:ext>
            </a:extLst>
          </p:cNvPr>
          <p:cNvSpPr txBox="1"/>
          <p:nvPr/>
        </p:nvSpPr>
        <p:spPr>
          <a:xfrm>
            <a:off x="2590593" y="5591419"/>
            <a:ext cx="2310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Current </a:t>
            </a:r>
            <a:r>
              <a:rPr lang="en-GB" b="1" dirty="0">
                <a:latin typeface="Georgia" panose="02040502050405020303" pitchFamily="18" charset="0"/>
              </a:rPr>
              <a:t>R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esidencies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FEF969-AEE3-6CB0-2B62-0231BF51CAA1}"/>
              </a:ext>
            </a:extLst>
          </p:cNvPr>
          <p:cNvSpPr txBox="1"/>
          <p:nvPr/>
        </p:nvSpPr>
        <p:spPr>
          <a:xfrm>
            <a:off x="7581474" y="5695694"/>
            <a:ext cx="263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Shop Owners </a:t>
            </a:r>
            <a:r>
              <a:rPr lang="en-GB" b="1" dirty="0">
                <a:latin typeface="Georgia" panose="02040502050405020303" pitchFamily="18" charset="0"/>
              </a:rPr>
              <a:t>N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ear the Project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4E35C1-6693-7ECF-923E-05CD88FCA5D2}"/>
              </a:ext>
            </a:extLst>
          </p:cNvPr>
          <p:cNvSpPr txBox="1"/>
          <p:nvPr/>
        </p:nvSpPr>
        <p:spPr>
          <a:xfrm>
            <a:off x="8345800" y="2805199"/>
            <a:ext cx="2777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People Living </a:t>
            </a:r>
            <a:r>
              <a:rPr lang="en-GB" b="1" dirty="0">
                <a:latin typeface="Georgia" panose="02040502050405020303" pitchFamily="18" charset="0"/>
              </a:rPr>
              <a:t>N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ear the Project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2920DA4-4724-5E98-CF7E-3DEE3EACB67F}"/>
              </a:ext>
            </a:extLst>
          </p:cNvPr>
          <p:cNvSpPr txBox="1"/>
          <p:nvPr/>
        </p:nvSpPr>
        <p:spPr>
          <a:xfrm>
            <a:off x="1105138" y="2904335"/>
            <a:ext cx="2970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Representatives from Green </a:t>
            </a:r>
            <a:r>
              <a:rPr lang="en-GB" b="1" dirty="0">
                <a:latin typeface="Georgia" panose="02040502050405020303" pitchFamily="18" charset="0"/>
              </a:rPr>
              <a:t>L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ife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Hospital and Modern Hospital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72" name="Graphic 71" descr="Home with solid fill">
            <a:extLst>
              <a:ext uri="{FF2B5EF4-FFF2-40B4-BE49-F238E27FC236}">
                <a16:creationId xmlns:a16="http://schemas.microsoft.com/office/drawing/2014/main" id="{B1A0387D-FA76-A74A-E54D-E0E19554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3926" y="4965793"/>
            <a:ext cx="620490" cy="620490"/>
          </a:xfrm>
          <a:prstGeom prst="rect">
            <a:avLst/>
          </a:prstGeom>
        </p:spPr>
      </p:pic>
      <p:pic>
        <p:nvPicPr>
          <p:cNvPr id="74" name="Graphic 73" descr="Store with solid fill">
            <a:extLst>
              <a:ext uri="{FF2B5EF4-FFF2-40B4-BE49-F238E27FC236}">
                <a16:creationId xmlns:a16="http://schemas.microsoft.com/office/drawing/2014/main" id="{B7FD084C-2DC8-FFB7-FA31-BAC7C1FEC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7125" y="4910715"/>
            <a:ext cx="629098" cy="629098"/>
          </a:xfrm>
          <a:prstGeom prst="rect">
            <a:avLst/>
          </a:prstGeom>
        </p:spPr>
      </p:pic>
      <p:pic>
        <p:nvPicPr>
          <p:cNvPr id="76" name="Graphic 75" descr="Cycle with people with solid fill">
            <a:extLst>
              <a:ext uri="{FF2B5EF4-FFF2-40B4-BE49-F238E27FC236}">
                <a16:creationId xmlns:a16="http://schemas.microsoft.com/office/drawing/2014/main" id="{4F2D36D5-5AD0-0BB0-5220-34D6D2742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8371" y="3131959"/>
            <a:ext cx="763818" cy="763818"/>
          </a:xfrm>
          <a:prstGeom prst="rect">
            <a:avLst/>
          </a:prstGeom>
        </p:spPr>
      </p:pic>
      <p:pic>
        <p:nvPicPr>
          <p:cNvPr id="78" name="Graphic 77" descr="Hospital with solid fill">
            <a:extLst>
              <a:ext uri="{FF2B5EF4-FFF2-40B4-BE49-F238E27FC236}">
                <a16:creationId xmlns:a16="http://schemas.microsoft.com/office/drawing/2014/main" id="{C2AEF2C3-32B5-41C0-7007-A0CD373BD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8009" y="3202397"/>
            <a:ext cx="584644" cy="584644"/>
          </a:xfrm>
          <a:prstGeom prst="rect">
            <a:avLst/>
          </a:prstGeom>
        </p:spPr>
      </p:pic>
      <p:pic>
        <p:nvPicPr>
          <p:cNvPr id="80" name="Graphic 79" descr="Office worker male with solid fill">
            <a:extLst>
              <a:ext uri="{FF2B5EF4-FFF2-40B4-BE49-F238E27FC236}">
                <a16:creationId xmlns:a16="http://schemas.microsoft.com/office/drawing/2014/main" id="{127FB65C-22B3-1268-E7F3-92D55CCAEA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3351" y="2060924"/>
            <a:ext cx="718702" cy="7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1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5"/>
          <p:cNvSpPr/>
          <p:nvPr/>
        </p:nvSpPr>
        <p:spPr>
          <a:xfrm>
            <a:off x="9427704" y="3218066"/>
            <a:ext cx="2146269" cy="450844"/>
          </a:xfrm>
          <a:custGeom>
            <a:avLst/>
            <a:gdLst/>
            <a:ahLst/>
            <a:cxnLst/>
            <a:rect l="l" t="t" r="r" b="b"/>
            <a:pathLst>
              <a:path w="495" h="104" extrusionOk="0">
                <a:moveTo>
                  <a:pt x="495" y="52"/>
                </a:moveTo>
                <a:cubicBezTo>
                  <a:pt x="495" y="31"/>
                  <a:pt x="485" y="12"/>
                  <a:pt x="470" y="0"/>
                </a:cubicBezTo>
                <a:cubicBezTo>
                  <a:pt x="0" y="0"/>
                  <a:pt x="0" y="0"/>
                  <a:pt x="0" y="0"/>
                </a:cubicBezTo>
                <a:cubicBezTo>
                  <a:pt x="10" y="15"/>
                  <a:pt x="16" y="32"/>
                  <a:pt x="16" y="52"/>
                </a:cubicBezTo>
                <a:cubicBezTo>
                  <a:pt x="16" y="71"/>
                  <a:pt x="10" y="89"/>
                  <a:pt x="0" y="104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85" y="91"/>
                  <a:pt x="495" y="72"/>
                  <a:pt x="495" y="52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      P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5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869" name="Google Shape;1869;p65"/>
          <p:cNvSpPr/>
          <p:nvPr/>
        </p:nvSpPr>
        <p:spPr>
          <a:xfrm>
            <a:off x="5172934" y="3208338"/>
            <a:ext cx="2146269" cy="450844"/>
          </a:xfrm>
          <a:custGeom>
            <a:avLst/>
            <a:gdLst/>
            <a:ahLst/>
            <a:cxnLst/>
            <a:rect l="l" t="t" r="r" b="b"/>
            <a:pathLst>
              <a:path w="495" h="104" extrusionOk="0">
                <a:moveTo>
                  <a:pt x="495" y="52"/>
                </a:moveTo>
                <a:cubicBezTo>
                  <a:pt x="495" y="31"/>
                  <a:pt x="485" y="12"/>
                  <a:pt x="47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" y="15"/>
                  <a:pt x="17" y="32"/>
                  <a:pt x="17" y="52"/>
                </a:cubicBezTo>
                <a:cubicBezTo>
                  <a:pt x="17" y="71"/>
                  <a:pt x="11" y="89"/>
                  <a:pt x="0" y="104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85" y="91"/>
                  <a:pt x="495" y="72"/>
                  <a:pt x="495" y="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            P4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871" name="Google Shape;1871;p65"/>
          <p:cNvSpPr/>
          <p:nvPr/>
        </p:nvSpPr>
        <p:spPr>
          <a:xfrm>
            <a:off x="853073" y="3218066"/>
            <a:ext cx="2216118" cy="450844"/>
          </a:xfrm>
          <a:custGeom>
            <a:avLst/>
            <a:gdLst/>
            <a:ahLst/>
            <a:cxnLst/>
            <a:rect l="l" t="t" r="r" b="b"/>
            <a:pathLst>
              <a:path w="511" h="104" extrusionOk="0">
                <a:moveTo>
                  <a:pt x="0" y="104"/>
                </a:moveTo>
                <a:cubicBezTo>
                  <a:pt x="485" y="104"/>
                  <a:pt x="485" y="104"/>
                  <a:pt x="485" y="104"/>
                </a:cubicBezTo>
                <a:cubicBezTo>
                  <a:pt x="501" y="91"/>
                  <a:pt x="511" y="72"/>
                  <a:pt x="511" y="52"/>
                </a:cubicBezTo>
                <a:cubicBezTo>
                  <a:pt x="511" y="31"/>
                  <a:pt x="501" y="12"/>
                  <a:pt x="4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           P3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876" name="Google Shape;1876;p65"/>
          <p:cNvSpPr txBox="1"/>
          <p:nvPr/>
        </p:nvSpPr>
        <p:spPr>
          <a:xfrm>
            <a:off x="1473776" y="3776859"/>
            <a:ext cx="1317606" cy="66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cxnSp>
        <p:nvCxnSpPr>
          <p:cNvPr id="1881" name="Google Shape;1881;p65"/>
          <p:cNvCxnSpPr>
            <a:cxnSpLocks/>
          </p:cNvCxnSpPr>
          <p:nvPr/>
        </p:nvCxnSpPr>
        <p:spPr>
          <a:xfrm flipV="1">
            <a:off x="1889205" y="2889311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93" name="Google Shape;1893;p65"/>
          <p:cNvSpPr txBox="1"/>
          <p:nvPr/>
        </p:nvSpPr>
        <p:spPr>
          <a:xfrm>
            <a:off x="482262" y="4040133"/>
            <a:ext cx="2813539" cy="950329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rPr>
              <a:t>MASTER PLAN PREPARE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rPr>
              <a:t>ABSTRACT THINKING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sp>
        <p:nvSpPr>
          <p:cNvPr id="49" name="Google Shape;1853;p64">
            <a:extLst>
              <a:ext uri="{FF2B5EF4-FFF2-40B4-BE49-F238E27FC236}">
                <a16:creationId xmlns:a16="http://schemas.microsoft.com/office/drawing/2014/main" id="{987DE7CF-0F93-444C-B9DD-2BE4C925F8B5}"/>
              </a:ext>
            </a:extLst>
          </p:cNvPr>
          <p:cNvSpPr/>
          <p:nvPr/>
        </p:nvSpPr>
        <p:spPr>
          <a:xfrm>
            <a:off x="10100411" y="861881"/>
            <a:ext cx="836600" cy="436556"/>
          </a:xfrm>
          <a:custGeom>
            <a:avLst/>
            <a:gdLst/>
            <a:ahLst/>
            <a:cxnLst/>
            <a:rect l="l" t="t" r="r" b="b"/>
            <a:pathLst>
              <a:path w="209" h="109" extrusionOk="0">
                <a:moveTo>
                  <a:pt x="151" y="103"/>
                </a:moveTo>
                <a:cubicBezTo>
                  <a:pt x="148" y="104"/>
                  <a:pt x="145" y="105"/>
                  <a:pt x="142" y="106"/>
                </a:cubicBezTo>
                <a:cubicBezTo>
                  <a:pt x="131" y="109"/>
                  <a:pt x="121" y="109"/>
                  <a:pt x="107" y="109"/>
                </a:cubicBezTo>
                <a:cubicBezTo>
                  <a:pt x="94" y="109"/>
                  <a:pt x="83" y="109"/>
                  <a:pt x="73" y="106"/>
                </a:cubicBezTo>
                <a:cubicBezTo>
                  <a:pt x="70" y="105"/>
                  <a:pt x="67" y="104"/>
                  <a:pt x="64" y="103"/>
                </a:cubicBezTo>
                <a:cubicBezTo>
                  <a:pt x="55" y="99"/>
                  <a:pt x="54" y="91"/>
                  <a:pt x="60" y="86"/>
                </a:cubicBezTo>
                <a:cubicBezTo>
                  <a:pt x="65" y="81"/>
                  <a:pt x="72" y="77"/>
                  <a:pt x="79" y="74"/>
                </a:cubicBezTo>
                <a:cubicBezTo>
                  <a:pt x="82" y="72"/>
                  <a:pt x="85" y="71"/>
                  <a:pt x="89" y="70"/>
                </a:cubicBezTo>
                <a:cubicBezTo>
                  <a:pt x="95" y="67"/>
                  <a:pt x="96" y="61"/>
                  <a:pt x="92" y="57"/>
                </a:cubicBezTo>
                <a:cubicBezTo>
                  <a:pt x="83" y="47"/>
                  <a:pt x="79" y="36"/>
                  <a:pt x="80" y="24"/>
                </a:cubicBezTo>
                <a:cubicBezTo>
                  <a:pt x="80" y="11"/>
                  <a:pt x="88" y="4"/>
                  <a:pt x="100" y="1"/>
                </a:cubicBezTo>
                <a:cubicBezTo>
                  <a:pt x="102" y="1"/>
                  <a:pt x="105" y="0"/>
                  <a:pt x="107" y="0"/>
                </a:cubicBezTo>
                <a:cubicBezTo>
                  <a:pt x="110" y="0"/>
                  <a:pt x="112" y="1"/>
                  <a:pt x="115" y="1"/>
                </a:cubicBezTo>
                <a:cubicBezTo>
                  <a:pt x="127" y="4"/>
                  <a:pt x="134" y="11"/>
                  <a:pt x="135" y="24"/>
                </a:cubicBezTo>
                <a:cubicBezTo>
                  <a:pt x="135" y="36"/>
                  <a:pt x="132" y="48"/>
                  <a:pt x="123" y="57"/>
                </a:cubicBezTo>
                <a:cubicBezTo>
                  <a:pt x="118" y="61"/>
                  <a:pt x="120" y="67"/>
                  <a:pt x="126" y="70"/>
                </a:cubicBezTo>
                <a:cubicBezTo>
                  <a:pt x="129" y="71"/>
                  <a:pt x="133" y="72"/>
                  <a:pt x="136" y="74"/>
                </a:cubicBezTo>
                <a:cubicBezTo>
                  <a:pt x="143" y="77"/>
                  <a:pt x="150" y="81"/>
                  <a:pt x="155" y="86"/>
                </a:cubicBezTo>
                <a:cubicBezTo>
                  <a:pt x="159" y="90"/>
                  <a:pt x="160" y="99"/>
                  <a:pt x="151" y="103"/>
                </a:cubicBezTo>
                <a:close/>
                <a:moveTo>
                  <a:pt x="206" y="93"/>
                </a:moveTo>
                <a:cubicBezTo>
                  <a:pt x="202" y="89"/>
                  <a:pt x="197" y="87"/>
                  <a:pt x="192" y="84"/>
                </a:cubicBezTo>
                <a:cubicBezTo>
                  <a:pt x="190" y="83"/>
                  <a:pt x="188" y="83"/>
                  <a:pt x="186" y="82"/>
                </a:cubicBezTo>
                <a:cubicBezTo>
                  <a:pt x="182" y="80"/>
                  <a:pt x="180" y="76"/>
                  <a:pt x="183" y="73"/>
                </a:cubicBezTo>
                <a:cubicBezTo>
                  <a:pt x="190" y="66"/>
                  <a:pt x="192" y="59"/>
                  <a:pt x="192" y="50"/>
                </a:cubicBezTo>
                <a:cubicBezTo>
                  <a:pt x="192" y="41"/>
                  <a:pt x="186" y="36"/>
                  <a:pt x="178" y="34"/>
                </a:cubicBezTo>
                <a:cubicBezTo>
                  <a:pt x="176" y="34"/>
                  <a:pt x="174" y="34"/>
                  <a:pt x="173" y="34"/>
                </a:cubicBezTo>
                <a:cubicBezTo>
                  <a:pt x="171" y="34"/>
                  <a:pt x="169" y="34"/>
                  <a:pt x="167" y="34"/>
                </a:cubicBezTo>
                <a:cubicBezTo>
                  <a:pt x="159" y="36"/>
                  <a:pt x="154" y="41"/>
                  <a:pt x="154" y="50"/>
                </a:cubicBezTo>
                <a:cubicBezTo>
                  <a:pt x="153" y="59"/>
                  <a:pt x="156" y="66"/>
                  <a:pt x="162" y="73"/>
                </a:cubicBezTo>
                <a:cubicBezTo>
                  <a:pt x="165" y="76"/>
                  <a:pt x="164" y="80"/>
                  <a:pt x="160" y="82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0" y="83"/>
                  <a:pt x="160" y="83"/>
                  <a:pt x="161" y="84"/>
                </a:cubicBezTo>
                <a:cubicBezTo>
                  <a:pt x="164" y="87"/>
                  <a:pt x="165" y="91"/>
                  <a:pt x="165" y="96"/>
                </a:cubicBezTo>
                <a:cubicBezTo>
                  <a:pt x="164" y="100"/>
                  <a:pt x="161" y="104"/>
                  <a:pt x="156" y="106"/>
                </a:cubicBezTo>
                <a:cubicBezTo>
                  <a:pt x="155" y="107"/>
                  <a:pt x="154" y="107"/>
                  <a:pt x="152" y="108"/>
                </a:cubicBezTo>
                <a:cubicBezTo>
                  <a:pt x="158" y="109"/>
                  <a:pt x="165" y="109"/>
                  <a:pt x="173" y="109"/>
                </a:cubicBezTo>
                <a:cubicBezTo>
                  <a:pt x="182" y="109"/>
                  <a:pt x="189" y="109"/>
                  <a:pt x="197" y="107"/>
                </a:cubicBezTo>
                <a:cubicBezTo>
                  <a:pt x="199" y="107"/>
                  <a:pt x="201" y="106"/>
                  <a:pt x="203" y="105"/>
                </a:cubicBezTo>
                <a:cubicBezTo>
                  <a:pt x="209" y="102"/>
                  <a:pt x="208" y="96"/>
                  <a:pt x="206" y="93"/>
                </a:cubicBezTo>
                <a:close/>
                <a:moveTo>
                  <a:pt x="49" y="96"/>
                </a:moveTo>
                <a:cubicBezTo>
                  <a:pt x="49" y="91"/>
                  <a:pt x="50" y="87"/>
                  <a:pt x="54" y="84"/>
                </a:cubicBezTo>
                <a:cubicBezTo>
                  <a:pt x="55" y="82"/>
                  <a:pt x="56" y="81"/>
                  <a:pt x="58" y="80"/>
                </a:cubicBezTo>
                <a:cubicBezTo>
                  <a:pt x="57" y="79"/>
                  <a:pt x="56" y="79"/>
                  <a:pt x="55" y="79"/>
                </a:cubicBezTo>
                <a:cubicBezTo>
                  <a:pt x="51" y="77"/>
                  <a:pt x="49" y="72"/>
                  <a:pt x="53" y="69"/>
                </a:cubicBezTo>
                <a:cubicBezTo>
                  <a:pt x="60" y="62"/>
                  <a:pt x="62" y="53"/>
                  <a:pt x="62" y="44"/>
                </a:cubicBezTo>
                <a:cubicBezTo>
                  <a:pt x="62" y="34"/>
                  <a:pt x="56" y="28"/>
                  <a:pt x="47" y="26"/>
                </a:cubicBezTo>
                <a:cubicBezTo>
                  <a:pt x="45" y="26"/>
                  <a:pt x="43" y="25"/>
                  <a:pt x="41" y="25"/>
                </a:cubicBezTo>
                <a:cubicBezTo>
                  <a:pt x="39" y="25"/>
                  <a:pt x="37" y="26"/>
                  <a:pt x="35" y="26"/>
                </a:cubicBezTo>
                <a:cubicBezTo>
                  <a:pt x="26" y="28"/>
                  <a:pt x="20" y="34"/>
                  <a:pt x="20" y="44"/>
                </a:cubicBezTo>
                <a:cubicBezTo>
                  <a:pt x="19" y="53"/>
                  <a:pt x="22" y="62"/>
                  <a:pt x="29" y="69"/>
                </a:cubicBezTo>
                <a:cubicBezTo>
                  <a:pt x="32" y="72"/>
                  <a:pt x="31" y="77"/>
                  <a:pt x="26" y="79"/>
                </a:cubicBezTo>
                <a:cubicBezTo>
                  <a:pt x="24" y="80"/>
                  <a:pt x="21" y="81"/>
                  <a:pt x="19" y="82"/>
                </a:cubicBezTo>
                <a:cubicBezTo>
                  <a:pt x="13" y="84"/>
                  <a:pt x="8" y="87"/>
                  <a:pt x="4" y="92"/>
                </a:cubicBezTo>
                <a:cubicBezTo>
                  <a:pt x="0" y="96"/>
                  <a:pt x="0" y="101"/>
                  <a:pt x="7" y="104"/>
                </a:cubicBezTo>
                <a:cubicBezTo>
                  <a:pt x="9" y="106"/>
                  <a:pt x="12" y="106"/>
                  <a:pt x="14" y="107"/>
                </a:cubicBezTo>
                <a:cubicBezTo>
                  <a:pt x="22" y="109"/>
                  <a:pt x="31" y="109"/>
                  <a:pt x="41" y="109"/>
                </a:cubicBezTo>
                <a:cubicBezTo>
                  <a:pt x="49" y="109"/>
                  <a:pt x="56" y="109"/>
                  <a:pt x="62" y="108"/>
                </a:cubicBezTo>
                <a:cubicBezTo>
                  <a:pt x="61" y="107"/>
                  <a:pt x="60" y="107"/>
                  <a:pt x="59" y="106"/>
                </a:cubicBezTo>
                <a:cubicBezTo>
                  <a:pt x="53" y="104"/>
                  <a:pt x="50" y="100"/>
                  <a:pt x="49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9C708-4B2F-022F-3DBE-A7A7D164D0FD}"/>
              </a:ext>
            </a:extLst>
          </p:cNvPr>
          <p:cNvSpPr txBox="1"/>
          <p:nvPr/>
        </p:nvSpPr>
        <p:spPr>
          <a:xfrm>
            <a:off x="726609" y="2341559"/>
            <a:ext cx="2327684" cy="52322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DEPTH OF ANALYSIS REQUIRED</a:t>
            </a:r>
          </a:p>
        </p:txBody>
      </p:sp>
      <p:cxnSp>
        <p:nvCxnSpPr>
          <p:cNvPr id="4" name="Google Shape;1881;p65">
            <a:extLst>
              <a:ext uri="{FF2B5EF4-FFF2-40B4-BE49-F238E27FC236}">
                <a16:creationId xmlns:a16="http://schemas.microsoft.com/office/drawing/2014/main" id="{E00A6EA2-2CAB-80B9-7251-C7454FDC3D06}"/>
              </a:ext>
            </a:extLst>
          </p:cNvPr>
          <p:cNvCxnSpPr>
            <a:cxnSpLocks/>
          </p:cNvCxnSpPr>
          <p:nvPr/>
        </p:nvCxnSpPr>
        <p:spPr>
          <a:xfrm flipV="1">
            <a:off x="1889205" y="3671125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5978EC-A109-6643-2BFC-547AE947BEF9}"/>
              </a:ext>
            </a:extLst>
          </p:cNvPr>
          <p:cNvCxnSpPr/>
          <p:nvPr/>
        </p:nvCxnSpPr>
        <p:spPr>
          <a:xfrm>
            <a:off x="1898932" y="4412728"/>
            <a:ext cx="0" cy="254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3241D7-888F-4559-C45C-1C8590C0C59D}"/>
              </a:ext>
            </a:extLst>
          </p:cNvPr>
          <p:cNvSpPr/>
          <p:nvPr/>
        </p:nvSpPr>
        <p:spPr>
          <a:xfrm rot="16200000">
            <a:off x="7968765" y="2895868"/>
            <a:ext cx="1087078" cy="1095241"/>
          </a:xfrm>
          <a:custGeom>
            <a:avLst/>
            <a:gdLst>
              <a:gd name="connsiteX0" fmla="*/ 2096897 w 2174187"/>
              <a:gd name="connsiteY0" fmla="*/ 1032 h 2190512"/>
              <a:gd name="connsiteX1" fmla="*/ 1997837 w 2174187"/>
              <a:gd name="connsiteY1" fmla="*/ 74692 h 2190512"/>
              <a:gd name="connsiteX2" fmla="*/ 1078357 w 2174187"/>
              <a:gd name="connsiteY2" fmla="*/ 821453 h 2190512"/>
              <a:gd name="connsiteX3" fmla="*/ 174116 w 2174187"/>
              <a:gd name="connsiteY3" fmla="*/ 138192 h 2190512"/>
              <a:gd name="connsiteX4" fmla="*/ 69977 w 2174187"/>
              <a:gd name="connsiteY4" fmla="*/ 72153 h 2190512"/>
              <a:gd name="connsiteX5" fmla="*/ 3937 w 2174187"/>
              <a:gd name="connsiteY5" fmla="*/ 183912 h 2190512"/>
              <a:gd name="connsiteX6" fmla="*/ 946276 w 2174187"/>
              <a:gd name="connsiteY6" fmla="*/ 991632 h 2190512"/>
              <a:gd name="connsiteX7" fmla="*/ 989457 w 2174187"/>
              <a:gd name="connsiteY7" fmla="*/ 1042432 h 2190512"/>
              <a:gd name="connsiteX8" fmla="*/ 989457 w 2174187"/>
              <a:gd name="connsiteY8" fmla="*/ 1796812 h 2190512"/>
              <a:gd name="connsiteX9" fmla="*/ 946276 w 2174187"/>
              <a:gd name="connsiteY9" fmla="*/ 1814593 h 2190512"/>
              <a:gd name="connsiteX10" fmla="*/ 819276 w 2174187"/>
              <a:gd name="connsiteY10" fmla="*/ 1687592 h 2190512"/>
              <a:gd name="connsiteX11" fmla="*/ 776097 w 2174187"/>
              <a:gd name="connsiteY11" fmla="*/ 1705372 h 2190512"/>
              <a:gd name="connsiteX12" fmla="*/ 776097 w 2174187"/>
              <a:gd name="connsiteY12" fmla="*/ 1888253 h 2190512"/>
              <a:gd name="connsiteX13" fmla="*/ 783716 w 2174187"/>
              <a:gd name="connsiteY13" fmla="*/ 1906032 h 2190512"/>
              <a:gd name="connsiteX14" fmla="*/ 1060576 w 2174187"/>
              <a:gd name="connsiteY14" fmla="*/ 2182893 h 2190512"/>
              <a:gd name="connsiteX15" fmla="*/ 1096137 w 2174187"/>
              <a:gd name="connsiteY15" fmla="*/ 2182893 h 2190512"/>
              <a:gd name="connsiteX16" fmla="*/ 1372997 w 2174187"/>
              <a:gd name="connsiteY16" fmla="*/ 1906032 h 2190512"/>
              <a:gd name="connsiteX17" fmla="*/ 1380616 w 2174187"/>
              <a:gd name="connsiteY17" fmla="*/ 1888253 h 2190512"/>
              <a:gd name="connsiteX18" fmla="*/ 1380616 w 2174187"/>
              <a:gd name="connsiteY18" fmla="*/ 1705372 h 2190512"/>
              <a:gd name="connsiteX19" fmla="*/ 1337437 w 2174187"/>
              <a:gd name="connsiteY19" fmla="*/ 1687592 h 2190512"/>
              <a:gd name="connsiteX20" fmla="*/ 1210437 w 2174187"/>
              <a:gd name="connsiteY20" fmla="*/ 1814593 h 2190512"/>
              <a:gd name="connsiteX21" fmla="*/ 1167257 w 2174187"/>
              <a:gd name="connsiteY21" fmla="*/ 1796812 h 2190512"/>
              <a:gd name="connsiteX22" fmla="*/ 1167257 w 2174187"/>
              <a:gd name="connsiteY22" fmla="*/ 1039892 h 2190512"/>
              <a:gd name="connsiteX23" fmla="*/ 1210437 w 2174187"/>
              <a:gd name="connsiteY23" fmla="*/ 989092 h 2190512"/>
              <a:gd name="connsiteX24" fmla="*/ 2173097 w 2174187"/>
              <a:gd name="connsiteY24" fmla="*/ 105172 h 2190512"/>
              <a:gd name="connsiteX25" fmla="*/ 2096897 w 2174187"/>
              <a:gd name="connsiteY25" fmla="*/ 1032 h 21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74187" h="2190512">
                <a:moveTo>
                  <a:pt x="2096897" y="1032"/>
                </a:moveTo>
                <a:cubicBezTo>
                  <a:pt x="2051176" y="-6588"/>
                  <a:pt x="2005457" y="28972"/>
                  <a:pt x="1997837" y="74692"/>
                </a:cubicBezTo>
                <a:cubicBezTo>
                  <a:pt x="1906397" y="506492"/>
                  <a:pt x="1520316" y="821453"/>
                  <a:pt x="1078357" y="821453"/>
                </a:cubicBezTo>
                <a:cubicBezTo>
                  <a:pt x="659257" y="821453"/>
                  <a:pt x="288416" y="542053"/>
                  <a:pt x="174116" y="138192"/>
                </a:cubicBezTo>
                <a:cubicBezTo>
                  <a:pt x="161416" y="92472"/>
                  <a:pt x="115697" y="61992"/>
                  <a:pt x="69977" y="72153"/>
                </a:cubicBezTo>
                <a:cubicBezTo>
                  <a:pt x="19177" y="82312"/>
                  <a:pt x="-11303" y="133112"/>
                  <a:pt x="3937" y="183912"/>
                </a:cubicBezTo>
                <a:cubicBezTo>
                  <a:pt x="125857" y="620792"/>
                  <a:pt x="504316" y="938292"/>
                  <a:pt x="946276" y="991632"/>
                </a:cubicBezTo>
                <a:cubicBezTo>
                  <a:pt x="971676" y="994172"/>
                  <a:pt x="989457" y="1017032"/>
                  <a:pt x="989457" y="1042432"/>
                </a:cubicBezTo>
                <a:lnTo>
                  <a:pt x="989457" y="1796812"/>
                </a:lnTo>
                <a:cubicBezTo>
                  <a:pt x="989457" y="1819672"/>
                  <a:pt x="961516" y="1829832"/>
                  <a:pt x="946276" y="1814593"/>
                </a:cubicBezTo>
                <a:lnTo>
                  <a:pt x="819276" y="1687592"/>
                </a:lnTo>
                <a:cubicBezTo>
                  <a:pt x="804037" y="1672353"/>
                  <a:pt x="776097" y="1682512"/>
                  <a:pt x="776097" y="1705372"/>
                </a:cubicBezTo>
                <a:lnTo>
                  <a:pt x="776097" y="1888253"/>
                </a:lnTo>
                <a:cubicBezTo>
                  <a:pt x="776097" y="1895872"/>
                  <a:pt x="778637" y="1900953"/>
                  <a:pt x="783716" y="1906032"/>
                </a:cubicBezTo>
                <a:lnTo>
                  <a:pt x="1060576" y="2182893"/>
                </a:lnTo>
                <a:cubicBezTo>
                  <a:pt x="1070737" y="2193053"/>
                  <a:pt x="1085976" y="2193053"/>
                  <a:pt x="1096137" y="2182893"/>
                </a:cubicBezTo>
                <a:lnTo>
                  <a:pt x="1372997" y="1906032"/>
                </a:lnTo>
                <a:cubicBezTo>
                  <a:pt x="1378076" y="1900953"/>
                  <a:pt x="1380616" y="1895872"/>
                  <a:pt x="1380616" y="1888253"/>
                </a:cubicBezTo>
                <a:lnTo>
                  <a:pt x="1380616" y="1705372"/>
                </a:lnTo>
                <a:cubicBezTo>
                  <a:pt x="1380616" y="1682512"/>
                  <a:pt x="1352676" y="1672353"/>
                  <a:pt x="1337437" y="1687592"/>
                </a:cubicBezTo>
                <a:lnTo>
                  <a:pt x="1210437" y="1814593"/>
                </a:lnTo>
                <a:cubicBezTo>
                  <a:pt x="1195197" y="1829832"/>
                  <a:pt x="1167257" y="1819672"/>
                  <a:pt x="1167257" y="1796812"/>
                </a:cubicBezTo>
                <a:lnTo>
                  <a:pt x="1167257" y="1039892"/>
                </a:lnTo>
                <a:cubicBezTo>
                  <a:pt x="1167257" y="1014492"/>
                  <a:pt x="1185037" y="991632"/>
                  <a:pt x="1210437" y="989092"/>
                </a:cubicBezTo>
                <a:cubicBezTo>
                  <a:pt x="1682876" y="933212"/>
                  <a:pt x="2076576" y="577612"/>
                  <a:pt x="2173097" y="105172"/>
                </a:cubicBezTo>
                <a:cubicBezTo>
                  <a:pt x="2180717" y="56912"/>
                  <a:pt x="2147697" y="8653"/>
                  <a:pt x="2096897" y="10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8BF6B0-3020-5F78-73EC-587C12133A1E}"/>
              </a:ext>
            </a:extLst>
          </p:cNvPr>
          <p:cNvSpPr/>
          <p:nvPr/>
        </p:nvSpPr>
        <p:spPr>
          <a:xfrm rot="16200000">
            <a:off x="3497418" y="2895868"/>
            <a:ext cx="1087078" cy="1095241"/>
          </a:xfrm>
          <a:custGeom>
            <a:avLst/>
            <a:gdLst>
              <a:gd name="connsiteX0" fmla="*/ 2096897 w 2174187"/>
              <a:gd name="connsiteY0" fmla="*/ 1032 h 2190512"/>
              <a:gd name="connsiteX1" fmla="*/ 1997837 w 2174187"/>
              <a:gd name="connsiteY1" fmla="*/ 74692 h 2190512"/>
              <a:gd name="connsiteX2" fmla="*/ 1078357 w 2174187"/>
              <a:gd name="connsiteY2" fmla="*/ 821453 h 2190512"/>
              <a:gd name="connsiteX3" fmla="*/ 174116 w 2174187"/>
              <a:gd name="connsiteY3" fmla="*/ 138192 h 2190512"/>
              <a:gd name="connsiteX4" fmla="*/ 69977 w 2174187"/>
              <a:gd name="connsiteY4" fmla="*/ 72153 h 2190512"/>
              <a:gd name="connsiteX5" fmla="*/ 3937 w 2174187"/>
              <a:gd name="connsiteY5" fmla="*/ 183912 h 2190512"/>
              <a:gd name="connsiteX6" fmla="*/ 946276 w 2174187"/>
              <a:gd name="connsiteY6" fmla="*/ 991632 h 2190512"/>
              <a:gd name="connsiteX7" fmla="*/ 989457 w 2174187"/>
              <a:gd name="connsiteY7" fmla="*/ 1042432 h 2190512"/>
              <a:gd name="connsiteX8" fmla="*/ 989457 w 2174187"/>
              <a:gd name="connsiteY8" fmla="*/ 1796812 h 2190512"/>
              <a:gd name="connsiteX9" fmla="*/ 946276 w 2174187"/>
              <a:gd name="connsiteY9" fmla="*/ 1814593 h 2190512"/>
              <a:gd name="connsiteX10" fmla="*/ 819276 w 2174187"/>
              <a:gd name="connsiteY10" fmla="*/ 1687592 h 2190512"/>
              <a:gd name="connsiteX11" fmla="*/ 776097 w 2174187"/>
              <a:gd name="connsiteY11" fmla="*/ 1705372 h 2190512"/>
              <a:gd name="connsiteX12" fmla="*/ 776097 w 2174187"/>
              <a:gd name="connsiteY12" fmla="*/ 1888253 h 2190512"/>
              <a:gd name="connsiteX13" fmla="*/ 783716 w 2174187"/>
              <a:gd name="connsiteY13" fmla="*/ 1906032 h 2190512"/>
              <a:gd name="connsiteX14" fmla="*/ 1060576 w 2174187"/>
              <a:gd name="connsiteY14" fmla="*/ 2182893 h 2190512"/>
              <a:gd name="connsiteX15" fmla="*/ 1096137 w 2174187"/>
              <a:gd name="connsiteY15" fmla="*/ 2182893 h 2190512"/>
              <a:gd name="connsiteX16" fmla="*/ 1372997 w 2174187"/>
              <a:gd name="connsiteY16" fmla="*/ 1906032 h 2190512"/>
              <a:gd name="connsiteX17" fmla="*/ 1380616 w 2174187"/>
              <a:gd name="connsiteY17" fmla="*/ 1888253 h 2190512"/>
              <a:gd name="connsiteX18" fmla="*/ 1380616 w 2174187"/>
              <a:gd name="connsiteY18" fmla="*/ 1705372 h 2190512"/>
              <a:gd name="connsiteX19" fmla="*/ 1337437 w 2174187"/>
              <a:gd name="connsiteY19" fmla="*/ 1687592 h 2190512"/>
              <a:gd name="connsiteX20" fmla="*/ 1210437 w 2174187"/>
              <a:gd name="connsiteY20" fmla="*/ 1814593 h 2190512"/>
              <a:gd name="connsiteX21" fmla="*/ 1167257 w 2174187"/>
              <a:gd name="connsiteY21" fmla="*/ 1796812 h 2190512"/>
              <a:gd name="connsiteX22" fmla="*/ 1167257 w 2174187"/>
              <a:gd name="connsiteY22" fmla="*/ 1039892 h 2190512"/>
              <a:gd name="connsiteX23" fmla="*/ 1210437 w 2174187"/>
              <a:gd name="connsiteY23" fmla="*/ 989092 h 2190512"/>
              <a:gd name="connsiteX24" fmla="*/ 2173097 w 2174187"/>
              <a:gd name="connsiteY24" fmla="*/ 105172 h 2190512"/>
              <a:gd name="connsiteX25" fmla="*/ 2096897 w 2174187"/>
              <a:gd name="connsiteY25" fmla="*/ 1032 h 21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74187" h="2190512">
                <a:moveTo>
                  <a:pt x="2096897" y="1032"/>
                </a:moveTo>
                <a:cubicBezTo>
                  <a:pt x="2051176" y="-6588"/>
                  <a:pt x="2005457" y="28972"/>
                  <a:pt x="1997837" y="74692"/>
                </a:cubicBezTo>
                <a:cubicBezTo>
                  <a:pt x="1906397" y="506492"/>
                  <a:pt x="1520316" y="821453"/>
                  <a:pt x="1078357" y="821453"/>
                </a:cubicBezTo>
                <a:cubicBezTo>
                  <a:pt x="659257" y="821453"/>
                  <a:pt x="288416" y="542053"/>
                  <a:pt x="174116" y="138192"/>
                </a:cubicBezTo>
                <a:cubicBezTo>
                  <a:pt x="161416" y="92472"/>
                  <a:pt x="115697" y="61992"/>
                  <a:pt x="69977" y="72153"/>
                </a:cubicBezTo>
                <a:cubicBezTo>
                  <a:pt x="19177" y="82312"/>
                  <a:pt x="-11303" y="133112"/>
                  <a:pt x="3937" y="183912"/>
                </a:cubicBezTo>
                <a:cubicBezTo>
                  <a:pt x="125857" y="620792"/>
                  <a:pt x="504316" y="938292"/>
                  <a:pt x="946276" y="991632"/>
                </a:cubicBezTo>
                <a:cubicBezTo>
                  <a:pt x="971676" y="994172"/>
                  <a:pt x="989457" y="1017032"/>
                  <a:pt x="989457" y="1042432"/>
                </a:cubicBezTo>
                <a:lnTo>
                  <a:pt x="989457" y="1796812"/>
                </a:lnTo>
                <a:cubicBezTo>
                  <a:pt x="989457" y="1819672"/>
                  <a:pt x="961516" y="1829832"/>
                  <a:pt x="946276" y="1814593"/>
                </a:cubicBezTo>
                <a:lnTo>
                  <a:pt x="819276" y="1687592"/>
                </a:lnTo>
                <a:cubicBezTo>
                  <a:pt x="804037" y="1672353"/>
                  <a:pt x="776097" y="1682512"/>
                  <a:pt x="776097" y="1705372"/>
                </a:cubicBezTo>
                <a:lnTo>
                  <a:pt x="776097" y="1888253"/>
                </a:lnTo>
                <a:cubicBezTo>
                  <a:pt x="776097" y="1895872"/>
                  <a:pt x="778637" y="1900953"/>
                  <a:pt x="783716" y="1906032"/>
                </a:cubicBezTo>
                <a:lnTo>
                  <a:pt x="1060576" y="2182893"/>
                </a:lnTo>
                <a:cubicBezTo>
                  <a:pt x="1070737" y="2193053"/>
                  <a:pt x="1085976" y="2193053"/>
                  <a:pt x="1096137" y="2182893"/>
                </a:cubicBezTo>
                <a:lnTo>
                  <a:pt x="1372997" y="1906032"/>
                </a:lnTo>
                <a:cubicBezTo>
                  <a:pt x="1378076" y="1900953"/>
                  <a:pt x="1380616" y="1895872"/>
                  <a:pt x="1380616" y="1888253"/>
                </a:cubicBezTo>
                <a:lnTo>
                  <a:pt x="1380616" y="1705372"/>
                </a:lnTo>
                <a:cubicBezTo>
                  <a:pt x="1380616" y="1682512"/>
                  <a:pt x="1352676" y="1672353"/>
                  <a:pt x="1337437" y="1687592"/>
                </a:cubicBezTo>
                <a:lnTo>
                  <a:pt x="1210437" y="1814593"/>
                </a:lnTo>
                <a:cubicBezTo>
                  <a:pt x="1195197" y="1829832"/>
                  <a:pt x="1167257" y="1819672"/>
                  <a:pt x="1167257" y="1796812"/>
                </a:cubicBezTo>
                <a:lnTo>
                  <a:pt x="1167257" y="1039892"/>
                </a:lnTo>
                <a:cubicBezTo>
                  <a:pt x="1167257" y="1014492"/>
                  <a:pt x="1185037" y="991632"/>
                  <a:pt x="1210437" y="989092"/>
                </a:cubicBezTo>
                <a:cubicBezTo>
                  <a:pt x="1682876" y="933212"/>
                  <a:pt x="2076576" y="577612"/>
                  <a:pt x="2173097" y="105172"/>
                </a:cubicBezTo>
                <a:cubicBezTo>
                  <a:pt x="2180717" y="56912"/>
                  <a:pt x="2147697" y="8653"/>
                  <a:pt x="2096897" y="10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cxnSp>
        <p:nvCxnSpPr>
          <p:cNvPr id="10" name="Google Shape;1881;p65">
            <a:extLst>
              <a:ext uri="{FF2B5EF4-FFF2-40B4-BE49-F238E27FC236}">
                <a16:creationId xmlns:a16="http://schemas.microsoft.com/office/drawing/2014/main" id="{16DB1550-56F9-09DB-0C60-D0955EED3C61}"/>
              </a:ext>
            </a:extLst>
          </p:cNvPr>
          <p:cNvCxnSpPr>
            <a:cxnSpLocks/>
          </p:cNvCxnSpPr>
          <p:nvPr/>
        </p:nvCxnSpPr>
        <p:spPr>
          <a:xfrm flipV="1">
            <a:off x="6212732" y="2879583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" name="Google Shape;1881;p65">
            <a:extLst>
              <a:ext uri="{FF2B5EF4-FFF2-40B4-BE49-F238E27FC236}">
                <a16:creationId xmlns:a16="http://schemas.microsoft.com/office/drawing/2014/main" id="{DEA3255D-1845-CE36-AA22-1A31605835A3}"/>
              </a:ext>
            </a:extLst>
          </p:cNvPr>
          <p:cNvCxnSpPr>
            <a:cxnSpLocks/>
          </p:cNvCxnSpPr>
          <p:nvPr/>
        </p:nvCxnSpPr>
        <p:spPr>
          <a:xfrm flipV="1">
            <a:off x="6217820" y="3641941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E04B10-F9B2-E79E-9C4A-AED9191D4461}"/>
              </a:ext>
            </a:extLst>
          </p:cNvPr>
          <p:cNvSpPr txBox="1"/>
          <p:nvPr/>
        </p:nvSpPr>
        <p:spPr>
          <a:xfrm>
            <a:off x="4876213" y="2539417"/>
            <a:ext cx="2673039" cy="30777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FAMILIARITY OF ISSUES</a:t>
            </a:r>
          </a:p>
        </p:txBody>
      </p:sp>
      <p:sp>
        <p:nvSpPr>
          <p:cNvPr id="13" name="Google Shape;1893;p65">
            <a:extLst>
              <a:ext uri="{FF2B5EF4-FFF2-40B4-BE49-F238E27FC236}">
                <a16:creationId xmlns:a16="http://schemas.microsoft.com/office/drawing/2014/main" id="{74E9AB79-982D-D5AF-1577-F33C90E22024}"/>
              </a:ext>
            </a:extLst>
          </p:cNvPr>
          <p:cNvSpPr txBox="1"/>
          <p:nvPr/>
        </p:nvSpPr>
        <p:spPr>
          <a:xfrm>
            <a:off x="4615198" y="3998602"/>
            <a:ext cx="3155522" cy="79623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rPr>
              <a:t>DEMOLISHING BUILDINGS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rPr>
              <a:t>ENVIRONMENTAL IMPACT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ct val="134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1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7FF139-8C9A-B4D8-87D8-7E40CE0E3C70}"/>
              </a:ext>
            </a:extLst>
          </p:cNvPr>
          <p:cNvCxnSpPr>
            <a:cxnSpLocks/>
          </p:cNvCxnSpPr>
          <p:nvPr/>
        </p:nvCxnSpPr>
        <p:spPr>
          <a:xfrm>
            <a:off x="6226714" y="4251739"/>
            <a:ext cx="0" cy="252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FAAAB8-C0D4-BDFD-1EC7-CD261614027D}"/>
              </a:ext>
            </a:extLst>
          </p:cNvPr>
          <p:cNvCxnSpPr>
            <a:cxnSpLocks/>
          </p:cNvCxnSpPr>
          <p:nvPr/>
        </p:nvCxnSpPr>
        <p:spPr>
          <a:xfrm flipH="1">
            <a:off x="6213528" y="4814295"/>
            <a:ext cx="4292" cy="3355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2203E2-90F8-DBD5-5164-501019D27ADB}"/>
              </a:ext>
            </a:extLst>
          </p:cNvPr>
          <p:cNvSpPr txBox="1"/>
          <p:nvPr/>
        </p:nvSpPr>
        <p:spPr>
          <a:xfrm>
            <a:off x="4644382" y="5163953"/>
            <a:ext cx="3155522" cy="3077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RESETTLEMENT CONCERN</a:t>
            </a:r>
          </a:p>
        </p:txBody>
      </p:sp>
      <p:cxnSp>
        <p:nvCxnSpPr>
          <p:cNvPr id="17" name="Google Shape;1881;p65">
            <a:extLst>
              <a:ext uri="{FF2B5EF4-FFF2-40B4-BE49-F238E27FC236}">
                <a16:creationId xmlns:a16="http://schemas.microsoft.com/office/drawing/2014/main" id="{857C13B5-AE7E-CF81-40BB-53AC434339A0}"/>
              </a:ext>
            </a:extLst>
          </p:cNvPr>
          <p:cNvCxnSpPr>
            <a:cxnSpLocks/>
          </p:cNvCxnSpPr>
          <p:nvPr/>
        </p:nvCxnSpPr>
        <p:spPr>
          <a:xfrm flipV="1">
            <a:off x="10490547" y="2886106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8" name="Google Shape;1881;p65">
            <a:extLst>
              <a:ext uri="{FF2B5EF4-FFF2-40B4-BE49-F238E27FC236}">
                <a16:creationId xmlns:a16="http://schemas.microsoft.com/office/drawing/2014/main" id="{210FD9FF-11B7-E601-B534-92BA72DCE12A}"/>
              </a:ext>
            </a:extLst>
          </p:cNvPr>
          <p:cNvCxnSpPr>
            <a:cxnSpLocks/>
          </p:cNvCxnSpPr>
          <p:nvPr/>
        </p:nvCxnSpPr>
        <p:spPr>
          <a:xfrm flipV="1">
            <a:off x="10500275" y="3657366"/>
            <a:ext cx="0" cy="321780"/>
          </a:xfrm>
          <a:prstGeom prst="straightConnector1">
            <a:avLst/>
          </a:prstGeom>
          <a:noFill/>
          <a:ln w="47625" cap="flat" cmpd="sng">
            <a:solidFill>
              <a:srgbClr val="414042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A84E72-01CE-1852-1A61-2155E50F1CB4}"/>
              </a:ext>
            </a:extLst>
          </p:cNvPr>
          <p:cNvSpPr/>
          <p:nvPr/>
        </p:nvSpPr>
        <p:spPr>
          <a:xfrm>
            <a:off x="0" y="0"/>
            <a:ext cx="12192000" cy="1002508"/>
          </a:xfrm>
          <a:prstGeom prst="rect">
            <a:avLst/>
          </a:prstGeom>
          <a:solidFill>
            <a:srgbClr val="02859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RANGE OF COMPLEX ENGINEERING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08F54-E10F-2373-5836-8E55AB253DAB}"/>
              </a:ext>
            </a:extLst>
          </p:cNvPr>
          <p:cNvSpPr txBox="1"/>
          <p:nvPr/>
        </p:nvSpPr>
        <p:spPr>
          <a:xfrm>
            <a:off x="9154027" y="2549145"/>
            <a:ext cx="2673039" cy="30777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EXTENT OF CODES</a:t>
            </a:r>
          </a:p>
        </p:txBody>
      </p:sp>
      <p:sp>
        <p:nvSpPr>
          <p:cNvPr id="5" name="Google Shape;1893;p65">
            <a:extLst>
              <a:ext uri="{FF2B5EF4-FFF2-40B4-BE49-F238E27FC236}">
                <a16:creationId xmlns:a16="http://schemas.microsoft.com/office/drawing/2014/main" id="{91B746D9-72B1-AC6F-01B6-78FFA90FA7FA}"/>
              </a:ext>
            </a:extLst>
          </p:cNvPr>
          <p:cNvSpPr txBox="1"/>
          <p:nvPr/>
        </p:nvSpPr>
        <p:spPr>
          <a:xfrm>
            <a:off x="9808278" y="4002633"/>
            <a:ext cx="1383991" cy="566297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4" tIns="45700" rIns="91424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/>
                <a:sym typeface="Arial"/>
              </a:rPr>
              <a:t>BNBC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2020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000000"/>
                </a:solidFill>
                <a:latin typeface="Georgia" panose="02040502050405020303" pitchFamily="18" charset="0"/>
                <a:ea typeface="Cambria" panose="02040503050406030204" pitchFamily="18" charset="0"/>
                <a:cs typeface="Arial"/>
                <a:sym typeface="Arial"/>
              </a:rPr>
              <a:t>EURO CODE 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E3A"/>
              </a:buClr>
              <a:buSzPct val="134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1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000"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D26888-F40B-B837-4CDA-12B61DEB4293}"/>
              </a:ext>
            </a:extLst>
          </p:cNvPr>
          <p:cNvGrpSpPr/>
          <p:nvPr/>
        </p:nvGrpSpPr>
        <p:grpSpPr>
          <a:xfrm>
            <a:off x="254644" y="6488668"/>
            <a:ext cx="11586258" cy="271939"/>
            <a:chOff x="254644" y="6488668"/>
            <a:chExt cx="11586258" cy="2719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4315B4-C844-8B7B-5BAA-72C6C39819BF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50F95-80FB-0441-5CFB-5632B9F22515}"/>
                </a:ext>
              </a:extLst>
            </p:cNvPr>
            <p:cNvSpPr txBox="1"/>
            <p:nvPr/>
          </p:nvSpPr>
          <p:spPr>
            <a:xfrm>
              <a:off x="4627461" y="6498996"/>
              <a:ext cx="33372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Reconstruction of Green Road Staff Quarter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521F7F-1A2E-6424-DD11-ADAB8CA2032E}"/>
                </a:ext>
              </a:extLst>
            </p:cNvPr>
            <p:cNvSpPr txBox="1"/>
            <p:nvPr/>
          </p:nvSpPr>
          <p:spPr>
            <a:xfrm>
              <a:off x="11434528" y="6498997"/>
              <a:ext cx="4063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6343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E9610-264D-4451-A712-C7C2E83D9C85}"/>
              </a:ext>
            </a:extLst>
          </p:cNvPr>
          <p:cNvSpPr txBox="1"/>
          <p:nvPr/>
        </p:nvSpPr>
        <p:spPr>
          <a:xfrm>
            <a:off x="5759631" y="2105561"/>
            <a:ext cx="44089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Thanks for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26473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Listening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with great patience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60E91-209D-4CBF-8DF6-B3DF8FCDF71C}"/>
              </a:ext>
            </a:extLst>
          </p:cNvPr>
          <p:cNvSpPr/>
          <p:nvPr/>
        </p:nvSpPr>
        <p:spPr>
          <a:xfrm>
            <a:off x="2351556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40EED6-8763-41F4-BE96-42FF881BFC09}"/>
              </a:ext>
            </a:extLst>
          </p:cNvPr>
          <p:cNvSpPr/>
          <p:nvPr/>
        </p:nvSpPr>
        <p:spPr>
          <a:xfrm>
            <a:off x="2690517" y="2193545"/>
            <a:ext cx="2439954" cy="2439954"/>
          </a:xfrm>
          <a:prstGeom prst="ellipse">
            <a:avLst/>
          </a:prstGeom>
          <a:solidFill>
            <a:srgbClr val="026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2647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D71FFA-1603-40C8-A30C-B1D85CA8BC6C}"/>
              </a:ext>
            </a:extLst>
          </p:cNvPr>
          <p:cNvSpPr/>
          <p:nvPr/>
        </p:nvSpPr>
        <p:spPr>
          <a:xfrm>
            <a:off x="2906682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2647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4FB86-6B1E-463D-B166-E89774306D61}"/>
              </a:ext>
            </a:extLst>
          </p:cNvPr>
          <p:cNvGrpSpPr/>
          <p:nvPr/>
        </p:nvGrpSpPr>
        <p:grpSpPr>
          <a:xfrm>
            <a:off x="3257009" y="2760036"/>
            <a:ext cx="1306970" cy="1306970"/>
            <a:chOff x="4995674" y="4044712"/>
            <a:chExt cx="848364" cy="848364"/>
          </a:xfrm>
          <a:solidFill>
            <a:srgbClr val="026473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B77B7-3F5E-484A-A697-8F531BDD20A1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4" name="Freeform 176">
                <a:extLst>
                  <a:ext uri="{FF2B5EF4-FFF2-40B4-BE49-F238E27FC236}">
                    <a16:creationId xmlns:a16="http://schemas.microsoft.com/office/drawing/2014/main" id="{7C7BEFD9-73F0-4B38-9BF6-48651AF5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77">
                <a:extLst>
                  <a:ext uri="{FF2B5EF4-FFF2-40B4-BE49-F238E27FC236}">
                    <a16:creationId xmlns:a16="http://schemas.microsoft.com/office/drawing/2014/main" id="{30414753-D679-4727-A2BD-899E4A254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78">
                <a:extLst>
                  <a:ext uri="{FF2B5EF4-FFF2-40B4-BE49-F238E27FC236}">
                    <a16:creationId xmlns:a16="http://schemas.microsoft.com/office/drawing/2014/main" id="{6C1D87C7-737B-4EA5-B411-A1A1D9F42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179">
                <a:extLst>
                  <a:ext uri="{FF2B5EF4-FFF2-40B4-BE49-F238E27FC236}">
                    <a16:creationId xmlns:a16="http://schemas.microsoft.com/office/drawing/2014/main" id="{E0301570-1380-4656-BAF8-2DDCE254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80">
                <a:extLst>
                  <a:ext uri="{FF2B5EF4-FFF2-40B4-BE49-F238E27FC236}">
                    <a16:creationId xmlns:a16="http://schemas.microsoft.com/office/drawing/2014/main" id="{89E702EA-9772-4331-BDFC-BB4EA5E42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81">
                <a:extLst>
                  <a:ext uri="{FF2B5EF4-FFF2-40B4-BE49-F238E27FC236}">
                    <a16:creationId xmlns:a16="http://schemas.microsoft.com/office/drawing/2014/main" id="{7754D6B6-3A8A-4867-B93C-DBCF8532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82">
                <a:extLst>
                  <a:ext uri="{FF2B5EF4-FFF2-40B4-BE49-F238E27FC236}">
                    <a16:creationId xmlns:a16="http://schemas.microsoft.com/office/drawing/2014/main" id="{034EB82A-5905-4EBF-995E-0B1E73E19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183">
                <a:extLst>
                  <a:ext uri="{FF2B5EF4-FFF2-40B4-BE49-F238E27FC236}">
                    <a16:creationId xmlns:a16="http://schemas.microsoft.com/office/drawing/2014/main" id="{EE052770-E1B2-4D52-AA16-5E85BB97E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184">
                <a:extLst>
                  <a:ext uri="{FF2B5EF4-FFF2-40B4-BE49-F238E27FC236}">
                    <a16:creationId xmlns:a16="http://schemas.microsoft.com/office/drawing/2014/main" id="{05223539-5AF5-442F-97FC-3F27E41D6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185">
                <a:extLst>
                  <a:ext uri="{FF2B5EF4-FFF2-40B4-BE49-F238E27FC236}">
                    <a16:creationId xmlns:a16="http://schemas.microsoft.com/office/drawing/2014/main" id="{D3EAC41E-59F0-446A-8706-3E938FEE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186">
                <a:extLst>
                  <a:ext uri="{FF2B5EF4-FFF2-40B4-BE49-F238E27FC236}">
                    <a16:creationId xmlns:a16="http://schemas.microsoft.com/office/drawing/2014/main" id="{61D8F673-2194-4498-BA6D-50F7CCED8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187">
                <a:extLst>
                  <a:ext uri="{FF2B5EF4-FFF2-40B4-BE49-F238E27FC236}">
                    <a16:creationId xmlns:a16="http://schemas.microsoft.com/office/drawing/2014/main" id="{B37DB4C1-D3CD-405D-9ACD-46321D4B0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79C764B2-3377-4639-A7EB-005C69D9BB5F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5A46154B-9A3A-4F83-A8CA-33A5DE09885C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F9FD4C3E-8B5F-4896-BA7A-E3A4F195054C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12A8577C-9ADA-4735-849A-F5C9660CB24C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7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0.00347 C 0.0017 0.00347 0.00313 0.00208 0.00313 0.00023 C 0.00313 -0.00139 0.0017 -0.00278 0.00013 -0.00278 C -0.00156 -0.00278 -0.00273 -0.00139 -0.00273 0.00023 C -0.00273 0.00208 -0.00156 0.00347 0.00013 0.00347 Z " pathEditMode="relative" rAng="0" ptsTypes="fffff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F4B69-1A48-98B5-CC15-8FB80F57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D135BB-A112-DEC5-A12E-5A1C2ED3D238}"/>
              </a:ext>
            </a:extLst>
          </p:cNvPr>
          <p:cNvGrpSpPr/>
          <p:nvPr/>
        </p:nvGrpSpPr>
        <p:grpSpPr>
          <a:xfrm>
            <a:off x="6492971" y="1143843"/>
            <a:ext cx="3859460" cy="2550616"/>
            <a:chOff x="8125837" y="2201219"/>
            <a:chExt cx="4200094" cy="2845444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1AC65267-03A1-AA7F-7140-029F4CEE3B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06338914"/>
                </p:ext>
              </p:extLst>
            </p:nvPr>
          </p:nvGraphicFramePr>
          <p:xfrm>
            <a:off x="8125837" y="2201219"/>
            <a:ext cx="3683343" cy="24555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5AC50F-2A56-63B7-4BFF-FE9BBBD5B70E}"/>
                </a:ext>
              </a:extLst>
            </p:cNvPr>
            <p:cNvSpPr txBox="1"/>
            <p:nvPr/>
          </p:nvSpPr>
          <p:spPr>
            <a:xfrm>
              <a:off x="8394031" y="4462964"/>
              <a:ext cx="3931900" cy="583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Necessity for the Inclusion of Sports Field and Playground within the Facility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8EF05F-7950-768F-A5BC-299B9670B50F}"/>
              </a:ext>
            </a:extLst>
          </p:cNvPr>
          <p:cNvGrpSpPr/>
          <p:nvPr/>
        </p:nvGrpSpPr>
        <p:grpSpPr>
          <a:xfrm>
            <a:off x="3301390" y="1143843"/>
            <a:ext cx="3008700" cy="2593910"/>
            <a:chOff x="4074467" y="2216802"/>
            <a:chExt cx="3683343" cy="2923800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DA17E4FF-D397-93A2-33E0-E7DA895141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01596580"/>
                </p:ext>
              </p:extLst>
            </p:nvPr>
          </p:nvGraphicFramePr>
          <p:xfrm>
            <a:off x="4074467" y="2216802"/>
            <a:ext cx="3683343" cy="24555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47195-EF1A-7186-A5A6-C97F36412362}"/>
                </a:ext>
              </a:extLst>
            </p:cNvPr>
            <p:cNvSpPr txBox="1"/>
            <p:nvPr/>
          </p:nvSpPr>
          <p:spPr>
            <a:xfrm>
              <a:off x="4447521" y="4481456"/>
              <a:ext cx="3247512" cy="659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Waste Management System of the Area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358A5C-6BD0-F68A-1EC7-A4BEFD1017C2}"/>
              </a:ext>
            </a:extLst>
          </p:cNvPr>
          <p:cNvGrpSpPr/>
          <p:nvPr/>
        </p:nvGrpSpPr>
        <p:grpSpPr>
          <a:xfrm>
            <a:off x="151790" y="1143843"/>
            <a:ext cx="3149600" cy="2864866"/>
            <a:chOff x="142240" y="1973564"/>
            <a:chExt cx="3986552" cy="3619162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2AE9D33C-3B4B-536E-1AAA-44E113D597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53455638"/>
                </p:ext>
              </p:extLst>
            </p:nvPr>
          </p:nvGraphicFramePr>
          <p:xfrm>
            <a:off x="142240" y="1973564"/>
            <a:ext cx="3836373" cy="26832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387288-0C98-ABA9-18C9-1C5585156750}"/>
                </a:ext>
              </a:extLst>
            </p:cNvPr>
            <p:cNvSpPr txBox="1"/>
            <p:nvPr/>
          </p:nvSpPr>
          <p:spPr>
            <a:xfrm>
              <a:off x="635738" y="4496819"/>
              <a:ext cx="3493054" cy="1095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Current Residential Facilities of the Quarter is Satisfactory or Not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3576DDA-6CE3-9597-3A42-C08896F488CB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Georgia" panose="02040502050405020303" pitchFamily="18" charset="0"/>
              </a:rPr>
              <a:t>STAKEHOLDER SURVEY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8E107A-2C66-9722-B410-84293FA1E0A6}"/>
              </a:ext>
            </a:extLst>
          </p:cNvPr>
          <p:cNvGrpSpPr/>
          <p:nvPr/>
        </p:nvGrpSpPr>
        <p:grpSpPr>
          <a:xfrm>
            <a:off x="10107367" y="1253340"/>
            <a:ext cx="1481847" cy="880956"/>
            <a:chOff x="9607685" y="1156720"/>
            <a:chExt cx="1481847" cy="8809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C83A5F-DE94-7F07-38B1-F30F52B1B6D2}"/>
                </a:ext>
              </a:extLst>
            </p:cNvPr>
            <p:cNvSpPr/>
            <p:nvPr/>
          </p:nvSpPr>
          <p:spPr>
            <a:xfrm>
              <a:off x="9607685" y="1194219"/>
              <a:ext cx="175098" cy="1750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F80F5C-E065-47AA-707E-861A3C59D54B}"/>
                </a:ext>
              </a:extLst>
            </p:cNvPr>
            <p:cNvSpPr/>
            <p:nvPr/>
          </p:nvSpPr>
          <p:spPr>
            <a:xfrm>
              <a:off x="9607685" y="1509649"/>
              <a:ext cx="175098" cy="175098"/>
            </a:xfrm>
            <a:prstGeom prst="rect">
              <a:avLst/>
            </a:prstGeom>
            <a:solidFill>
              <a:srgbClr val="34B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D4D67E-64A6-7172-ADE2-960E192C84CD}"/>
                </a:ext>
              </a:extLst>
            </p:cNvPr>
            <p:cNvSpPr/>
            <p:nvPr/>
          </p:nvSpPr>
          <p:spPr>
            <a:xfrm>
              <a:off x="9607685" y="1822530"/>
              <a:ext cx="175098" cy="175098"/>
            </a:xfrm>
            <a:prstGeom prst="rect">
              <a:avLst/>
            </a:prstGeom>
            <a:solidFill>
              <a:srgbClr val="02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F8F64-DE30-13BD-2D6C-5803C96B020B}"/>
                </a:ext>
              </a:extLst>
            </p:cNvPr>
            <p:cNvSpPr txBox="1"/>
            <p:nvPr/>
          </p:nvSpPr>
          <p:spPr>
            <a:xfrm>
              <a:off x="9860505" y="1156720"/>
              <a:ext cx="12290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Unsatisfactory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F1CA3D-297C-2210-A991-1F05FCEEA377}"/>
                </a:ext>
              </a:extLst>
            </p:cNvPr>
            <p:cNvSpPr txBox="1"/>
            <p:nvPr/>
          </p:nvSpPr>
          <p:spPr>
            <a:xfrm>
              <a:off x="9860504" y="1476903"/>
              <a:ext cx="12290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Neutral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42B814-C44C-8EFF-C37C-856995A9CFA8}"/>
                </a:ext>
              </a:extLst>
            </p:cNvPr>
            <p:cNvSpPr txBox="1"/>
            <p:nvPr/>
          </p:nvSpPr>
          <p:spPr>
            <a:xfrm>
              <a:off x="9860504" y="1776066"/>
              <a:ext cx="12290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Satisfactory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B7C73C-5977-7571-3F76-236F856D1E75}"/>
              </a:ext>
            </a:extLst>
          </p:cNvPr>
          <p:cNvGrpSpPr/>
          <p:nvPr/>
        </p:nvGrpSpPr>
        <p:grpSpPr>
          <a:xfrm>
            <a:off x="1382016" y="3878902"/>
            <a:ext cx="3219854" cy="2765738"/>
            <a:chOff x="295270" y="2201220"/>
            <a:chExt cx="3855019" cy="2957309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1CDC5F95-A747-5DE7-AC1D-A38FCCB8A1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6167316"/>
                </p:ext>
              </p:extLst>
            </p:nvPr>
          </p:nvGraphicFramePr>
          <p:xfrm>
            <a:off x="295270" y="2201220"/>
            <a:ext cx="3683343" cy="2455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C6385-9179-0C8E-C21F-1C5B0857B02C}"/>
                </a:ext>
              </a:extLst>
            </p:cNvPr>
            <p:cNvSpPr txBox="1"/>
            <p:nvPr/>
          </p:nvSpPr>
          <p:spPr>
            <a:xfrm>
              <a:off x="902777" y="4545369"/>
              <a:ext cx="3247512" cy="61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Condition and Safety of Internal Roadway System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20F332-3BD2-1BA2-1E88-85FD43F37F30}"/>
              </a:ext>
            </a:extLst>
          </p:cNvPr>
          <p:cNvGrpSpPr/>
          <p:nvPr/>
        </p:nvGrpSpPr>
        <p:grpSpPr>
          <a:xfrm>
            <a:off x="4458480" y="3899108"/>
            <a:ext cx="3461082" cy="2767885"/>
            <a:chOff x="4210554" y="2295253"/>
            <a:chExt cx="3683343" cy="2945630"/>
          </a:xfrm>
        </p:grpSpPr>
        <p:graphicFrame>
          <p:nvGraphicFramePr>
            <p:cNvPr id="27" name="Chart 26">
              <a:extLst>
                <a:ext uri="{FF2B5EF4-FFF2-40B4-BE49-F238E27FC236}">
                  <a16:creationId xmlns:a16="http://schemas.microsoft.com/office/drawing/2014/main" id="{BA6B7ABE-27C5-A668-A6A7-CA00BAD5024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7579066"/>
                </p:ext>
              </p:extLst>
            </p:nvPr>
          </p:nvGraphicFramePr>
          <p:xfrm>
            <a:off x="4210554" y="2295253"/>
            <a:ext cx="3683343" cy="2455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B9F75E-4D14-BE9B-0D44-EEB36FDB49B8}"/>
                </a:ext>
              </a:extLst>
            </p:cNvPr>
            <p:cNvSpPr txBox="1"/>
            <p:nvPr/>
          </p:nvSpPr>
          <p:spPr>
            <a:xfrm>
              <a:off x="4502741" y="4594552"/>
              <a:ext cx="3247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Condition and Positioning of Existing Buildings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997093-0077-0112-9A46-EA76D470BC2E}"/>
              </a:ext>
            </a:extLst>
          </p:cNvPr>
          <p:cNvGrpSpPr/>
          <p:nvPr/>
        </p:nvGrpSpPr>
        <p:grpSpPr>
          <a:xfrm>
            <a:off x="7678334" y="3954622"/>
            <a:ext cx="3504627" cy="2745332"/>
            <a:chOff x="8125838" y="2201219"/>
            <a:chExt cx="3729683" cy="2921629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A8D24E72-3331-E78B-C54B-0A33AC8CD2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9773164"/>
                </p:ext>
              </p:extLst>
            </p:nvPr>
          </p:nvGraphicFramePr>
          <p:xfrm>
            <a:off x="8125838" y="2201219"/>
            <a:ext cx="3683343" cy="2455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94BF82-9D7E-C546-23A4-41BFD3A22B8D}"/>
                </a:ext>
              </a:extLst>
            </p:cNvPr>
            <p:cNvSpPr txBox="1"/>
            <p:nvPr/>
          </p:nvSpPr>
          <p:spPr>
            <a:xfrm>
              <a:off x="8608009" y="4476517"/>
              <a:ext cx="3247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Parking Facilities inside the Staff Quarter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28A001-05AB-BD88-4A1E-5E16FC07A302}"/>
              </a:ext>
            </a:extLst>
          </p:cNvPr>
          <p:cNvGrpSpPr/>
          <p:nvPr/>
        </p:nvGrpSpPr>
        <p:grpSpPr>
          <a:xfrm>
            <a:off x="302871" y="6600390"/>
            <a:ext cx="11586257" cy="271939"/>
            <a:chOff x="254644" y="6488668"/>
            <a:chExt cx="11586257" cy="2719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908610-1191-DEA3-2682-88B37C505274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CC9014-D879-9FB7-F3F7-84F7138BD238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7C20E1-2E3D-7EA4-D94B-23BB994579E2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17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79100-2725-DC9A-B7B5-17C069CD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4D59A4-9702-C23C-14D4-CD59E79FE5A8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39B69F-27EF-DB67-146E-5B799C8D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1"/>
            <a:ext cx="12192000" cy="101183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Georgia" panose="02040502050405020303" pitchFamily="18" charset="0"/>
              </a:rPr>
              <a:t>PROJECT OBJECTIVE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F5A875-6005-C94B-0016-369E9FE63339}"/>
              </a:ext>
            </a:extLst>
          </p:cNvPr>
          <p:cNvGrpSpPr/>
          <p:nvPr/>
        </p:nvGrpSpPr>
        <p:grpSpPr>
          <a:xfrm>
            <a:off x="538463" y="1907950"/>
            <a:ext cx="11737845" cy="3959988"/>
            <a:chOff x="538463" y="1907950"/>
            <a:chExt cx="11737845" cy="3959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E6D333-FDA6-3620-EE13-6782C6B2E1A4}"/>
                </a:ext>
              </a:extLst>
            </p:cNvPr>
            <p:cNvGrpSpPr/>
            <p:nvPr/>
          </p:nvGrpSpPr>
          <p:grpSpPr>
            <a:xfrm>
              <a:off x="538463" y="2009532"/>
              <a:ext cx="11737845" cy="3858406"/>
              <a:chOff x="1091245" y="2040607"/>
              <a:chExt cx="11737845" cy="38584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DC60F42-DDAE-526E-780A-3B798A1E73AC}"/>
                  </a:ext>
                </a:extLst>
              </p:cNvPr>
              <p:cNvGrpSpPr/>
              <p:nvPr/>
            </p:nvGrpSpPr>
            <p:grpSpPr>
              <a:xfrm>
                <a:off x="1091245" y="2040607"/>
                <a:ext cx="11737845" cy="3858406"/>
                <a:chOff x="1357821" y="1954882"/>
                <a:chExt cx="11737845" cy="385840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D05BA3C-387D-6C76-AE4E-86DEDE9E9DDA}"/>
                    </a:ext>
                  </a:extLst>
                </p:cNvPr>
                <p:cNvGrpSpPr/>
                <p:nvPr/>
              </p:nvGrpSpPr>
              <p:grpSpPr>
                <a:xfrm>
                  <a:off x="8739874" y="2713979"/>
                  <a:ext cx="4355792" cy="1522753"/>
                  <a:chOff x="8725051" y="2713979"/>
                  <a:chExt cx="4355792" cy="1522753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2BA16BE-D757-ECE5-53E6-8292B0D26607}"/>
                      </a:ext>
                    </a:extLst>
                  </p:cNvPr>
                  <p:cNvSpPr txBox="1"/>
                  <p:nvPr/>
                </p:nvSpPr>
                <p:spPr>
                  <a:xfrm>
                    <a:off x="9342855" y="2781978"/>
                    <a:ext cx="3412926" cy="581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Upgrade plumbing infrastructure for proper water management.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49C7E7A-BDD5-F163-0233-7EBC4B59A831}"/>
                      </a:ext>
                    </a:extLst>
                  </p:cNvPr>
                  <p:cNvSpPr/>
                  <p:nvPr/>
                </p:nvSpPr>
                <p:spPr>
                  <a:xfrm>
                    <a:off x="8725057" y="2713979"/>
                    <a:ext cx="510486" cy="510486"/>
                  </a:xfrm>
                  <a:custGeom>
                    <a:avLst/>
                    <a:gdLst>
                      <a:gd name="connsiteX0" fmla="*/ 69432 w 69431"/>
                      <a:gd name="connsiteY0" fmla="*/ 34716 h 69431"/>
                      <a:gd name="connsiteX1" fmla="*/ 34716 w 69431"/>
                      <a:gd name="connsiteY1" fmla="*/ 69432 h 69431"/>
                      <a:gd name="connsiteX2" fmla="*/ 0 w 69431"/>
                      <a:gd name="connsiteY2" fmla="*/ 34716 h 69431"/>
                      <a:gd name="connsiteX3" fmla="*/ 34716 w 69431"/>
                      <a:gd name="connsiteY3" fmla="*/ 0 h 69431"/>
                      <a:gd name="connsiteX4" fmla="*/ 34834 w 69431"/>
                      <a:gd name="connsiteY4" fmla="*/ 0 h 69431"/>
                      <a:gd name="connsiteX5" fmla="*/ 69432 w 69431"/>
                      <a:gd name="connsiteY5" fmla="*/ 34597 h 69431"/>
                      <a:gd name="connsiteX6" fmla="*/ 69432 w 69431"/>
                      <a:gd name="connsiteY6" fmla="*/ 34716 h 69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431" h="69431">
                        <a:moveTo>
                          <a:pt x="69432" y="34716"/>
                        </a:moveTo>
                        <a:cubicBezTo>
                          <a:pt x="69432" y="53887"/>
                          <a:pt x="53887" y="69432"/>
                          <a:pt x="34716" y="69432"/>
                        </a:cubicBezTo>
                        <a:cubicBezTo>
                          <a:pt x="15545" y="69432"/>
                          <a:pt x="0" y="53887"/>
                          <a:pt x="0" y="34716"/>
                        </a:cubicBezTo>
                        <a:cubicBezTo>
                          <a:pt x="0" y="15545"/>
                          <a:pt x="15545" y="0"/>
                          <a:pt x="34716" y="0"/>
                        </a:cubicBezTo>
                        <a:cubicBezTo>
                          <a:pt x="34751" y="0"/>
                          <a:pt x="34799" y="0"/>
                          <a:pt x="34834" y="0"/>
                        </a:cubicBezTo>
                        <a:cubicBezTo>
                          <a:pt x="53946" y="0"/>
                          <a:pt x="69432" y="15486"/>
                          <a:pt x="69432" y="34597"/>
                        </a:cubicBezTo>
                        <a:cubicBezTo>
                          <a:pt x="69432" y="34633"/>
                          <a:pt x="69432" y="34680"/>
                          <a:pt x="69432" y="3471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9050" cap="flat">
                    <a:solidFill>
                      <a:schemeClr val="accen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5BBCA27C-0023-71BD-821C-9CD77607D533}"/>
                      </a:ext>
                    </a:extLst>
                  </p:cNvPr>
                  <p:cNvSpPr/>
                  <p:nvPr/>
                </p:nvSpPr>
                <p:spPr>
                  <a:xfrm>
                    <a:off x="8725051" y="3618343"/>
                    <a:ext cx="510500" cy="510490"/>
                  </a:xfrm>
                  <a:custGeom>
                    <a:avLst/>
                    <a:gdLst>
                      <a:gd name="connsiteX0" fmla="*/ 69432 w 69432"/>
                      <a:gd name="connsiteY0" fmla="*/ 34598 h 69432"/>
                      <a:gd name="connsiteX1" fmla="*/ 34835 w 69432"/>
                      <a:gd name="connsiteY1" fmla="*/ 69432 h 69432"/>
                      <a:gd name="connsiteX2" fmla="*/ 0 w 69432"/>
                      <a:gd name="connsiteY2" fmla="*/ 34834 h 69432"/>
                      <a:gd name="connsiteX3" fmla="*/ 34597 w 69432"/>
                      <a:gd name="connsiteY3" fmla="*/ 0 h 69432"/>
                      <a:gd name="connsiteX4" fmla="*/ 34835 w 69432"/>
                      <a:gd name="connsiteY4" fmla="*/ 0 h 69432"/>
                      <a:gd name="connsiteX5" fmla="*/ 69432 w 69432"/>
                      <a:gd name="connsiteY5" fmla="*/ 34598 h 6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432" h="69432">
                        <a:moveTo>
                          <a:pt x="69432" y="34598"/>
                        </a:moveTo>
                        <a:cubicBezTo>
                          <a:pt x="69491" y="53768"/>
                          <a:pt x="54005" y="69361"/>
                          <a:pt x="34835" y="69432"/>
                        </a:cubicBezTo>
                        <a:cubicBezTo>
                          <a:pt x="15664" y="69503"/>
                          <a:pt x="72" y="54005"/>
                          <a:pt x="0" y="34834"/>
                        </a:cubicBezTo>
                        <a:cubicBezTo>
                          <a:pt x="-59" y="15664"/>
                          <a:pt x="15427" y="71"/>
                          <a:pt x="34597" y="0"/>
                        </a:cubicBezTo>
                        <a:cubicBezTo>
                          <a:pt x="34681" y="0"/>
                          <a:pt x="34751" y="0"/>
                          <a:pt x="34835" y="0"/>
                        </a:cubicBezTo>
                        <a:cubicBezTo>
                          <a:pt x="53910" y="59"/>
                          <a:pt x="69361" y="15521"/>
                          <a:pt x="69432" y="3459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9050" cap="flat">
                    <a:solidFill>
                      <a:schemeClr val="accent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29" name="Picture 2" descr="Checkmark PNG, Checkmark Transparent Background - FreeIconsPNG">
                    <a:extLst>
                      <a:ext uri="{FF2B5EF4-FFF2-40B4-BE49-F238E27FC236}">
                        <a16:creationId xmlns:a16="http://schemas.microsoft.com/office/drawing/2014/main" id="{75D9FE32-CB34-758D-0A98-7D65B1D180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2670" y="2823907"/>
                    <a:ext cx="315260" cy="2906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Checkmark PNG, Checkmark Transparent Background - FreeIconsPNG">
                    <a:extLst>
                      <a:ext uri="{FF2B5EF4-FFF2-40B4-BE49-F238E27FC236}">
                        <a16:creationId xmlns:a16="http://schemas.microsoft.com/office/drawing/2014/main" id="{54C1B136-3D5B-ACA3-A45E-C53FA58861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22671" y="3728273"/>
                    <a:ext cx="315260" cy="2906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FD1761C-B9AA-D42F-7958-4DB11B76F058}"/>
                      </a:ext>
                    </a:extLst>
                  </p:cNvPr>
                  <p:cNvSpPr txBox="1"/>
                  <p:nvPr/>
                </p:nvSpPr>
                <p:spPr>
                  <a:xfrm>
                    <a:off x="9342855" y="3713512"/>
                    <a:ext cx="3737988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Enhance overall living conditions and hygiene standards.</a:t>
                    </a:r>
                    <a:endParaRPr kumimoji="0" lang="en-I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eorgia" panose="02040502050405020303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FF80374-1F8D-81F5-2935-E54339E15701}"/>
                    </a:ext>
                  </a:extLst>
                </p:cNvPr>
                <p:cNvSpPr/>
                <p:nvPr/>
              </p:nvSpPr>
              <p:spPr>
                <a:xfrm>
                  <a:off x="4733640" y="2399150"/>
                  <a:ext cx="2735057" cy="2735057"/>
                </a:xfrm>
                <a:custGeom>
                  <a:avLst/>
                  <a:gdLst>
                    <a:gd name="connsiteX0" fmla="*/ 1003682 w 2006652"/>
                    <a:gd name="connsiteY0" fmla="*/ 0 h 2006652"/>
                    <a:gd name="connsiteX1" fmla="*/ 0 w 2006652"/>
                    <a:gd name="connsiteY1" fmla="*/ 1002971 h 2006652"/>
                    <a:gd name="connsiteX2" fmla="*/ 1002971 w 2006652"/>
                    <a:gd name="connsiteY2" fmla="*/ 2006652 h 2006652"/>
                    <a:gd name="connsiteX3" fmla="*/ 2006653 w 2006652"/>
                    <a:gd name="connsiteY3" fmla="*/ 1003682 h 2006652"/>
                    <a:gd name="connsiteX4" fmla="*/ 1003682 w 2006652"/>
                    <a:gd name="connsiteY4" fmla="*/ 0 h 2006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6652" h="2006652">
                      <a:moveTo>
                        <a:pt x="1003682" y="0"/>
                      </a:moveTo>
                      <a:cubicBezTo>
                        <a:pt x="449566" y="-201"/>
                        <a:pt x="201" y="448855"/>
                        <a:pt x="0" y="1002971"/>
                      </a:cubicBezTo>
                      <a:cubicBezTo>
                        <a:pt x="-202" y="1557087"/>
                        <a:pt x="448855" y="2006451"/>
                        <a:pt x="1002971" y="2006652"/>
                      </a:cubicBezTo>
                      <a:cubicBezTo>
                        <a:pt x="1557087" y="2006854"/>
                        <a:pt x="2006451" y="1557798"/>
                        <a:pt x="2006653" y="1003682"/>
                      </a:cubicBezTo>
                      <a:cubicBezTo>
                        <a:pt x="2006854" y="449566"/>
                        <a:pt x="1557798" y="201"/>
                        <a:pt x="10036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8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5560D1F-F964-FF5D-0393-C9E9490DA6F2}"/>
                    </a:ext>
                  </a:extLst>
                </p:cNvPr>
                <p:cNvSpPr/>
                <p:nvPr/>
              </p:nvSpPr>
              <p:spPr>
                <a:xfrm>
                  <a:off x="4574479" y="2253806"/>
                  <a:ext cx="3026391" cy="3026391"/>
                </a:xfrm>
                <a:custGeom>
                  <a:avLst/>
                  <a:gdLst>
                    <a:gd name="connsiteX0" fmla="*/ 1110318 w 2220398"/>
                    <a:gd name="connsiteY0" fmla="*/ 0 h 2220398"/>
                    <a:gd name="connsiteX1" fmla="*/ 0 w 2220398"/>
                    <a:gd name="connsiteY1" fmla="*/ 1110081 h 2220398"/>
                    <a:gd name="connsiteX2" fmla="*/ 1110081 w 2220398"/>
                    <a:gd name="connsiteY2" fmla="*/ 2220398 h 2220398"/>
                    <a:gd name="connsiteX3" fmla="*/ 2220399 w 2220398"/>
                    <a:gd name="connsiteY3" fmla="*/ 1110318 h 2220398"/>
                    <a:gd name="connsiteX4" fmla="*/ 2220399 w 2220398"/>
                    <a:gd name="connsiteY4" fmla="*/ 1109844 h 2220398"/>
                    <a:gd name="connsiteX5" fmla="*/ 1110318 w 2220398"/>
                    <a:gd name="connsiteY5" fmla="*/ 0 h 2220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398" h="2220398">
                      <a:moveTo>
                        <a:pt x="1110318" y="0"/>
                      </a:moveTo>
                      <a:cubicBezTo>
                        <a:pt x="497173" y="-71"/>
                        <a:pt x="71" y="496936"/>
                        <a:pt x="0" y="1110081"/>
                      </a:cubicBezTo>
                      <a:cubicBezTo>
                        <a:pt x="-71" y="1723226"/>
                        <a:pt x="496935" y="2220328"/>
                        <a:pt x="1110081" y="2220398"/>
                      </a:cubicBezTo>
                      <a:cubicBezTo>
                        <a:pt x="1723226" y="2220470"/>
                        <a:pt x="2220327" y="1723463"/>
                        <a:pt x="2220399" y="1110318"/>
                      </a:cubicBezTo>
                      <a:cubicBezTo>
                        <a:pt x="2220399" y="1110164"/>
                        <a:pt x="2220399" y="1109998"/>
                        <a:pt x="2220399" y="1109844"/>
                      </a:cubicBezTo>
                      <a:cubicBezTo>
                        <a:pt x="2220138" y="496912"/>
                        <a:pt x="1723250" y="130"/>
                        <a:pt x="111031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18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0B43691-A02D-284C-B8C9-88D9F1C89555}"/>
                    </a:ext>
                  </a:extLst>
                </p:cNvPr>
                <p:cNvSpPr/>
                <p:nvPr/>
              </p:nvSpPr>
              <p:spPr>
                <a:xfrm>
                  <a:off x="5089949" y="1954882"/>
                  <a:ext cx="3474214" cy="1885115"/>
                </a:xfrm>
                <a:custGeom>
                  <a:avLst/>
                  <a:gdLst>
                    <a:gd name="connsiteX0" fmla="*/ 2259380 w 2548956"/>
                    <a:gd name="connsiteY0" fmla="*/ 1383069 h 1383068"/>
                    <a:gd name="connsiteX1" fmla="*/ 1831414 w 2548956"/>
                    <a:gd name="connsiteY1" fmla="*/ 1383069 h 1383068"/>
                    <a:gd name="connsiteX2" fmla="*/ 1831414 w 2548956"/>
                    <a:gd name="connsiteY2" fmla="*/ 1329751 h 1383068"/>
                    <a:gd name="connsiteX3" fmla="*/ 827981 w 2548956"/>
                    <a:gd name="connsiteY3" fmla="*/ 326294 h 1383068"/>
                    <a:gd name="connsiteX4" fmla="*/ 79503 w 2548956"/>
                    <a:gd name="connsiteY4" fmla="*/ 661380 h 1383068"/>
                    <a:gd name="connsiteX5" fmla="*/ 0 w 2548956"/>
                    <a:gd name="connsiteY5" fmla="*/ 590289 h 1383068"/>
                    <a:gd name="connsiteX6" fmla="*/ 1567384 w 2548956"/>
                    <a:gd name="connsiteY6" fmla="*/ 501556 h 1383068"/>
                    <a:gd name="connsiteX7" fmla="*/ 1936865 w 2548956"/>
                    <a:gd name="connsiteY7" fmla="*/ 1276433 h 1383068"/>
                    <a:gd name="connsiteX8" fmla="*/ 2152744 w 2548956"/>
                    <a:gd name="connsiteY8" fmla="*/ 1276433 h 1383068"/>
                    <a:gd name="connsiteX9" fmla="*/ 2152744 w 2548956"/>
                    <a:gd name="connsiteY9" fmla="*/ 0 h 1383068"/>
                    <a:gd name="connsiteX10" fmla="*/ 2548956 w 2548956"/>
                    <a:gd name="connsiteY10" fmla="*/ 0 h 1383068"/>
                    <a:gd name="connsiteX11" fmla="*/ 2548956 w 2548956"/>
                    <a:gd name="connsiteY11" fmla="*/ 106636 h 1383068"/>
                    <a:gd name="connsiteX12" fmla="*/ 2259380 w 2548956"/>
                    <a:gd name="connsiteY12" fmla="*/ 106636 h 1383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48956" h="1383068">
                      <a:moveTo>
                        <a:pt x="2259380" y="1383069"/>
                      </a:moveTo>
                      <a:lnTo>
                        <a:pt x="1831414" y="1383069"/>
                      </a:lnTo>
                      <a:lnTo>
                        <a:pt x="1831414" y="1329751"/>
                      </a:lnTo>
                      <a:cubicBezTo>
                        <a:pt x="1831426" y="775564"/>
                        <a:pt x="1382169" y="326294"/>
                        <a:pt x="827981" y="326294"/>
                      </a:cubicBezTo>
                      <a:cubicBezTo>
                        <a:pt x="542150" y="326282"/>
                        <a:pt x="269884" y="448179"/>
                        <a:pt x="79503" y="661380"/>
                      </a:cubicBezTo>
                      <a:lnTo>
                        <a:pt x="0" y="590289"/>
                      </a:lnTo>
                      <a:cubicBezTo>
                        <a:pt x="408321" y="132963"/>
                        <a:pt x="1110057" y="93235"/>
                        <a:pt x="1567384" y="501556"/>
                      </a:cubicBezTo>
                      <a:cubicBezTo>
                        <a:pt x="1789471" y="699840"/>
                        <a:pt x="1922600" y="979037"/>
                        <a:pt x="1936865" y="1276433"/>
                      </a:cubicBezTo>
                      <a:lnTo>
                        <a:pt x="2152744" y="1276433"/>
                      </a:lnTo>
                      <a:lnTo>
                        <a:pt x="2152744" y="0"/>
                      </a:lnTo>
                      <a:lnTo>
                        <a:pt x="2548956" y="0"/>
                      </a:lnTo>
                      <a:lnTo>
                        <a:pt x="2548956" y="106636"/>
                      </a:lnTo>
                      <a:lnTo>
                        <a:pt x="2259380" y="106636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18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A86FCE0-E01F-FD44-CB61-9E023665504A}"/>
                    </a:ext>
                  </a:extLst>
                </p:cNvPr>
                <p:cNvSpPr/>
                <p:nvPr/>
              </p:nvSpPr>
              <p:spPr>
                <a:xfrm>
                  <a:off x="3862112" y="3692877"/>
                  <a:ext cx="3483258" cy="2120411"/>
                </a:xfrm>
                <a:custGeom>
                  <a:avLst/>
                  <a:gdLst>
                    <a:gd name="connsiteX0" fmla="*/ 402847 w 2555591"/>
                    <a:gd name="connsiteY0" fmla="*/ 1555701 h 1555700"/>
                    <a:gd name="connsiteX1" fmla="*/ 0 w 2555591"/>
                    <a:gd name="connsiteY1" fmla="*/ 1555701 h 1555700"/>
                    <a:gd name="connsiteX2" fmla="*/ 0 w 2555591"/>
                    <a:gd name="connsiteY2" fmla="*/ 1449065 h 1555700"/>
                    <a:gd name="connsiteX3" fmla="*/ 296211 w 2555591"/>
                    <a:gd name="connsiteY3" fmla="*/ 1449065 h 1555700"/>
                    <a:gd name="connsiteX4" fmla="*/ 296211 w 2555591"/>
                    <a:gd name="connsiteY4" fmla="*/ 0 h 1555700"/>
                    <a:gd name="connsiteX5" fmla="*/ 724177 w 2555591"/>
                    <a:gd name="connsiteY5" fmla="*/ 0 h 1555700"/>
                    <a:gd name="connsiteX6" fmla="*/ 724177 w 2555591"/>
                    <a:gd name="connsiteY6" fmla="*/ 53318 h 1555700"/>
                    <a:gd name="connsiteX7" fmla="*/ 1727847 w 2555591"/>
                    <a:gd name="connsiteY7" fmla="*/ 1056538 h 1555700"/>
                    <a:gd name="connsiteX8" fmla="*/ 2476088 w 2555591"/>
                    <a:gd name="connsiteY8" fmla="*/ 721452 h 1555700"/>
                    <a:gd name="connsiteX9" fmla="*/ 2555591 w 2555591"/>
                    <a:gd name="connsiteY9" fmla="*/ 792543 h 1555700"/>
                    <a:gd name="connsiteX10" fmla="*/ 988196 w 2555591"/>
                    <a:gd name="connsiteY10" fmla="*/ 881039 h 1555700"/>
                    <a:gd name="connsiteX11" fmla="*/ 618844 w 2555591"/>
                    <a:gd name="connsiteY11" fmla="*/ 106399 h 1555700"/>
                    <a:gd name="connsiteX12" fmla="*/ 402847 w 2555591"/>
                    <a:gd name="connsiteY12" fmla="*/ 106399 h 1555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55591" h="1555700">
                      <a:moveTo>
                        <a:pt x="402847" y="1555701"/>
                      </a:moveTo>
                      <a:lnTo>
                        <a:pt x="0" y="1555701"/>
                      </a:lnTo>
                      <a:lnTo>
                        <a:pt x="0" y="1449065"/>
                      </a:lnTo>
                      <a:lnTo>
                        <a:pt x="296211" y="1449065"/>
                      </a:lnTo>
                      <a:lnTo>
                        <a:pt x="296211" y="0"/>
                      </a:lnTo>
                      <a:lnTo>
                        <a:pt x="724177" y="0"/>
                      </a:lnTo>
                      <a:lnTo>
                        <a:pt x="724177" y="53318"/>
                      </a:lnTo>
                      <a:cubicBezTo>
                        <a:pt x="724296" y="607505"/>
                        <a:pt x="1173660" y="1056668"/>
                        <a:pt x="1727847" y="1056538"/>
                      </a:cubicBezTo>
                      <a:cubicBezTo>
                        <a:pt x="2013596" y="1056479"/>
                        <a:pt x="2285767" y="934594"/>
                        <a:pt x="2476088" y="721452"/>
                      </a:cubicBezTo>
                      <a:lnTo>
                        <a:pt x="2555591" y="792543"/>
                      </a:lnTo>
                      <a:cubicBezTo>
                        <a:pt x="2147211" y="1249810"/>
                        <a:pt x="1445463" y="1289431"/>
                        <a:pt x="988196" y="881039"/>
                      </a:cubicBezTo>
                      <a:cubicBezTo>
                        <a:pt x="766215" y="682779"/>
                        <a:pt x="633134" y="403689"/>
                        <a:pt x="618844" y="106399"/>
                      </a:cubicBezTo>
                      <a:lnTo>
                        <a:pt x="402847" y="10639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18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405BD4F-E633-6557-2A5D-EE0D6947155D}"/>
                    </a:ext>
                  </a:extLst>
                </p:cNvPr>
                <p:cNvGrpSpPr/>
                <p:nvPr/>
              </p:nvGrpSpPr>
              <p:grpSpPr>
                <a:xfrm>
                  <a:off x="1357821" y="2461394"/>
                  <a:ext cx="10032571" cy="3058042"/>
                  <a:chOff x="1428723" y="2461394"/>
                  <a:chExt cx="10032571" cy="3058042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5BDF70A-8B0C-FD73-04CD-CD666A1E05C6}"/>
                      </a:ext>
                    </a:extLst>
                  </p:cNvPr>
                  <p:cNvGrpSpPr/>
                  <p:nvPr/>
                </p:nvGrpSpPr>
                <p:grpSpPr>
                  <a:xfrm>
                    <a:off x="1428723" y="2512403"/>
                    <a:ext cx="7892552" cy="2624226"/>
                    <a:chOff x="1428723" y="2512403"/>
                    <a:chExt cx="7892552" cy="2624226"/>
                  </a:xfrm>
                </p:grpSpPr>
                <p:sp>
                  <p:nvSpPr>
                    <p:cNvPr id="18" name="Freeform: Shape 17">
                      <a:extLst>
                        <a:ext uri="{FF2B5EF4-FFF2-40B4-BE49-F238E27FC236}">
                          <a16:creationId xmlns:a16="http://schemas.microsoft.com/office/drawing/2014/main" id="{1C802F26-708D-5850-50AA-623941965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0775" y="4626139"/>
                      <a:ext cx="510500" cy="510490"/>
                    </a:xfrm>
                    <a:custGeom>
                      <a:avLst/>
                      <a:gdLst>
                        <a:gd name="connsiteX0" fmla="*/ 69432 w 69432"/>
                        <a:gd name="connsiteY0" fmla="*/ 34835 h 69432"/>
                        <a:gd name="connsiteX1" fmla="*/ 34835 w 69432"/>
                        <a:gd name="connsiteY1" fmla="*/ 0 h 69432"/>
                        <a:gd name="connsiteX2" fmla="*/ 0 w 69432"/>
                        <a:gd name="connsiteY2" fmla="*/ 34598 h 69432"/>
                        <a:gd name="connsiteX3" fmla="*/ 34598 w 69432"/>
                        <a:gd name="connsiteY3" fmla="*/ 69432 h 69432"/>
                        <a:gd name="connsiteX4" fmla="*/ 34716 w 69432"/>
                        <a:gd name="connsiteY4" fmla="*/ 69432 h 69432"/>
                        <a:gd name="connsiteX5" fmla="*/ 69432 w 69432"/>
                        <a:gd name="connsiteY5" fmla="*/ 34835 h 69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9432" h="69432">
                          <a:moveTo>
                            <a:pt x="69432" y="34835"/>
                          </a:moveTo>
                          <a:cubicBezTo>
                            <a:pt x="69497" y="15664"/>
                            <a:pt x="54008" y="71"/>
                            <a:pt x="34835" y="0"/>
                          </a:cubicBezTo>
                          <a:cubicBezTo>
                            <a:pt x="15661" y="-59"/>
                            <a:pt x="67" y="15427"/>
                            <a:pt x="0" y="34598"/>
                          </a:cubicBezTo>
                          <a:cubicBezTo>
                            <a:pt x="-65" y="53768"/>
                            <a:pt x="15425" y="69361"/>
                            <a:pt x="34598" y="69432"/>
                          </a:cubicBezTo>
                          <a:cubicBezTo>
                            <a:pt x="34637" y="69432"/>
                            <a:pt x="34677" y="69432"/>
                            <a:pt x="34716" y="69432"/>
                          </a:cubicBezTo>
                          <a:cubicBezTo>
                            <a:pt x="53843" y="69432"/>
                            <a:pt x="69367" y="53958"/>
                            <a:pt x="69432" y="34835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9050" cap="flat">
                      <a:solidFill>
                        <a:schemeClr val="accent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" name="Freeform: Shape 18">
                      <a:extLst>
                        <a:ext uri="{FF2B5EF4-FFF2-40B4-BE49-F238E27FC236}">
                          <a16:creationId xmlns:a16="http://schemas.microsoft.com/office/drawing/2014/main" id="{17A99B76-EAA4-B3DC-AAD1-C1762447B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6192" y="4480824"/>
                      <a:ext cx="510490" cy="510490"/>
                    </a:xfrm>
                    <a:custGeom>
                      <a:avLst/>
                      <a:gdLst>
                        <a:gd name="connsiteX0" fmla="*/ 69432 w 69431"/>
                        <a:gd name="connsiteY0" fmla="*/ 34716 h 69432"/>
                        <a:gd name="connsiteX1" fmla="*/ 34716 w 69431"/>
                        <a:gd name="connsiteY1" fmla="*/ 0 h 69432"/>
                        <a:gd name="connsiteX2" fmla="*/ 0 w 69431"/>
                        <a:gd name="connsiteY2" fmla="*/ 34716 h 69432"/>
                        <a:gd name="connsiteX3" fmla="*/ 34716 w 69431"/>
                        <a:gd name="connsiteY3" fmla="*/ 69432 h 69432"/>
                        <a:gd name="connsiteX4" fmla="*/ 69432 w 69431"/>
                        <a:gd name="connsiteY4" fmla="*/ 34716 h 69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431" h="69432">
                          <a:moveTo>
                            <a:pt x="69432" y="34716"/>
                          </a:moveTo>
                          <a:cubicBezTo>
                            <a:pt x="69432" y="15545"/>
                            <a:pt x="53889" y="0"/>
                            <a:pt x="34716" y="0"/>
                          </a:cubicBezTo>
                          <a:cubicBezTo>
                            <a:pt x="15543" y="0"/>
                            <a:pt x="0" y="15545"/>
                            <a:pt x="0" y="34716"/>
                          </a:cubicBezTo>
                          <a:cubicBezTo>
                            <a:pt x="0" y="53887"/>
                            <a:pt x="15543" y="69432"/>
                            <a:pt x="34716" y="69432"/>
                          </a:cubicBezTo>
                          <a:cubicBezTo>
                            <a:pt x="53889" y="69432"/>
                            <a:pt x="69432" y="53887"/>
                            <a:pt x="69432" y="3471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9050" cap="flat">
                      <a:solidFill>
                        <a:schemeClr val="accent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" name="Freeform: Shape 19">
                      <a:extLst>
                        <a:ext uri="{FF2B5EF4-FFF2-40B4-BE49-F238E27FC236}">
                          <a16:creationId xmlns:a16="http://schemas.microsoft.com/office/drawing/2014/main" id="{A20151E7-7AA2-B466-C48A-54906F338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36195" y="3491207"/>
                      <a:ext cx="510486" cy="510486"/>
                    </a:xfrm>
                    <a:custGeom>
                      <a:avLst/>
                      <a:gdLst>
                        <a:gd name="connsiteX0" fmla="*/ 69432 w 69431"/>
                        <a:gd name="connsiteY0" fmla="*/ 34716 h 69431"/>
                        <a:gd name="connsiteX1" fmla="*/ 34716 w 69431"/>
                        <a:gd name="connsiteY1" fmla="*/ 0 h 69431"/>
                        <a:gd name="connsiteX2" fmla="*/ 0 w 69431"/>
                        <a:gd name="connsiteY2" fmla="*/ 34716 h 69431"/>
                        <a:gd name="connsiteX3" fmla="*/ 34716 w 69431"/>
                        <a:gd name="connsiteY3" fmla="*/ 69432 h 69431"/>
                        <a:gd name="connsiteX4" fmla="*/ 69432 w 69431"/>
                        <a:gd name="connsiteY4" fmla="*/ 34716 h 69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431" h="69431">
                          <a:moveTo>
                            <a:pt x="69432" y="34716"/>
                          </a:moveTo>
                          <a:cubicBezTo>
                            <a:pt x="69432" y="15545"/>
                            <a:pt x="53889" y="0"/>
                            <a:pt x="34716" y="0"/>
                          </a:cubicBezTo>
                          <a:cubicBezTo>
                            <a:pt x="15543" y="0"/>
                            <a:pt x="0" y="15545"/>
                            <a:pt x="0" y="34716"/>
                          </a:cubicBezTo>
                          <a:cubicBezTo>
                            <a:pt x="0" y="53887"/>
                            <a:pt x="15543" y="69432"/>
                            <a:pt x="34716" y="69432"/>
                          </a:cubicBezTo>
                          <a:cubicBezTo>
                            <a:pt x="53889" y="69432"/>
                            <a:pt x="69432" y="53887"/>
                            <a:pt x="69432" y="3471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9050" cap="flat">
                      <a:solidFill>
                        <a:schemeClr val="accent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1" name="Freeform: Shape 20">
                      <a:extLst>
                        <a:ext uri="{FF2B5EF4-FFF2-40B4-BE49-F238E27FC236}">
                          <a16:creationId xmlns:a16="http://schemas.microsoft.com/office/drawing/2014/main" id="{9B90D87E-0168-5D1E-34C6-F5A1AD80C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8723" y="2512403"/>
                      <a:ext cx="510500" cy="510490"/>
                    </a:xfrm>
                    <a:custGeom>
                      <a:avLst/>
                      <a:gdLst>
                        <a:gd name="connsiteX0" fmla="*/ 69432 w 69432"/>
                        <a:gd name="connsiteY0" fmla="*/ 34835 h 69432"/>
                        <a:gd name="connsiteX1" fmla="*/ 34835 w 69432"/>
                        <a:gd name="connsiteY1" fmla="*/ 0 h 69432"/>
                        <a:gd name="connsiteX2" fmla="*/ 0 w 69432"/>
                        <a:gd name="connsiteY2" fmla="*/ 34598 h 69432"/>
                        <a:gd name="connsiteX3" fmla="*/ 34598 w 69432"/>
                        <a:gd name="connsiteY3" fmla="*/ 69432 h 69432"/>
                        <a:gd name="connsiteX4" fmla="*/ 34716 w 69432"/>
                        <a:gd name="connsiteY4" fmla="*/ 69432 h 69432"/>
                        <a:gd name="connsiteX5" fmla="*/ 69432 w 69432"/>
                        <a:gd name="connsiteY5" fmla="*/ 34953 h 69432"/>
                        <a:gd name="connsiteX6" fmla="*/ 69432 w 69432"/>
                        <a:gd name="connsiteY6" fmla="*/ 34835 h 69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9432" h="69432">
                          <a:moveTo>
                            <a:pt x="69432" y="34835"/>
                          </a:moveTo>
                          <a:cubicBezTo>
                            <a:pt x="69497" y="15664"/>
                            <a:pt x="54008" y="71"/>
                            <a:pt x="34835" y="0"/>
                          </a:cubicBezTo>
                          <a:cubicBezTo>
                            <a:pt x="15661" y="-71"/>
                            <a:pt x="67" y="15427"/>
                            <a:pt x="0" y="34598"/>
                          </a:cubicBezTo>
                          <a:cubicBezTo>
                            <a:pt x="-65" y="53768"/>
                            <a:pt x="15425" y="69361"/>
                            <a:pt x="34598" y="69432"/>
                          </a:cubicBezTo>
                          <a:cubicBezTo>
                            <a:pt x="34637" y="69432"/>
                            <a:pt x="34677" y="69432"/>
                            <a:pt x="34716" y="69432"/>
                          </a:cubicBezTo>
                          <a:cubicBezTo>
                            <a:pt x="53824" y="69503"/>
                            <a:pt x="69367" y="54065"/>
                            <a:pt x="69432" y="34953"/>
                          </a:cubicBezTo>
                          <a:cubicBezTo>
                            <a:pt x="69432" y="34918"/>
                            <a:pt x="69432" y="34870"/>
                            <a:pt x="69432" y="34835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9050" cap="flat">
                      <a:solidFill>
                        <a:schemeClr val="accent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pic>
                  <p:nvPicPr>
                    <p:cNvPr id="22" name="Picture 2" descr="Checkmark PNG, Checkmark Transparent Background - FreeIconsPNG">
                      <a:extLst>
                        <a:ext uri="{FF2B5EF4-FFF2-40B4-BE49-F238E27FC236}">
                          <a16:creationId xmlns:a16="http://schemas.microsoft.com/office/drawing/2014/main" id="{E2888431-35DF-9C00-F9BB-8C405E3AE6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26343" y="2622333"/>
                      <a:ext cx="315260" cy="2906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2" descr="Checkmark PNG, Checkmark Transparent Background - FreeIconsPNG">
                      <a:extLst>
                        <a:ext uri="{FF2B5EF4-FFF2-40B4-BE49-F238E27FC236}">
                          <a16:creationId xmlns:a16="http://schemas.microsoft.com/office/drawing/2014/main" id="{85F6CB66-BB09-DE7B-E74D-A0ABAE20F2E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33808" y="3601135"/>
                      <a:ext cx="315260" cy="2906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" name="Picture 2" descr="Checkmark PNG, Checkmark Transparent Background - FreeIconsPNG">
                      <a:extLst>
                        <a:ext uri="{FF2B5EF4-FFF2-40B4-BE49-F238E27FC236}">
                          <a16:creationId xmlns:a16="http://schemas.microsoft.com/office/drawing/2014/main" id="{309B3CF3-1D16-FE16-E684-C999B6CBE6B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33807" y="4590754"/>
                      <a:ext cx="315260" cy="2906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5" name="Picture 2" descr="Checkmark PNG, Checkmark Transparent Background - FreeIconsPNG">
                      <a:extLst>
                        <a:ext uri="{FF2B5EF4-FFF2-40B4-BE49-F238E27FC236}">
                          <a16:creationId xmlns:a16="http://schemas.microsoft.com/office/drawing/2014/main" id="{19631F1C-3986-9565-C701-CB618EA70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908395" y="4736069"/>
                      <a:ext cx="315260" cy="29063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126689E-6120-04AE-A132-A0B65A103061}"/>
                      </a:ext>
                    </a:extLst>
                  </p:cNvPr>
                  <p:cNvSpPr txBox="1"/>
                  <p:nvPr/>
                </p:nvSpPr>
                <p:spPr>
                  <a:xfrm>
                    <a:off x="2055863" y="2461394"/>
                    <a:ext cx="2997676" cy="581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Optimize space utilization through taller, consolidated structures.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DA4AD13-7CA6-FD90-195F-F31101AC3347}"/>
                      </a:ext>
                    </a:extLst>
                  </p:cNvPr>
                  <p:cNvSpPr txBox="1"/>
                  <p:nvPr/>
                </p:nvSpPr>
                <p:spPr>
                  <a:xfrm>
                    <a:off x="2063329" y="3474127"/>
                    <a:ext cx="2304007" cy="581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Implement efficient waste management systems.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61E94FA-1CB8-D941-FF43-17DE11646097}"/>
                      </a:ext>
                    </a:extLst>
                  </p:cNvPr>
                  <p:cNvSpPr txBox="1"/>
                  <p:nvPr/>
                </p:nvSpPr>
                <p:spPr>
                  <a:xfrm>
                    <a:off x="2063329" y="4470007"/>
                    <a:ext cx="2348064" cy="8402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Improve parking infrastructure and accessibility.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5679243-A9B3-3C98-FAAF-DA947FD609FE}"/>
                      </a:ext>
                    </a:extLst>
                  </p:cNvPr>
                  <p:cNvSpPr txBox="1"/>
                  <p:nvPr/>
                </p:nvSpPr>
                <p:spPr>
                  <a:xfrm>
                    <a:off x="9418896" y="4679141"/>
                    <a:ext cx="2042398" cy="84029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0" i="0" dirty="0">
                        <a:solidFill>
                          <a:srgbClr val="0D0D0D"/>
                        </a:solidFill>
                        <a:effectLst/>
                        <a:latin typeface="Georgia" panose="02040502050405020303" pitchFamily="18" charset="0"/>
                      </a:rPr>
                      <a:t>Renovate sports arenas for community use and enjoyment.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anose="02040502050405020303" pitchFamily="18" charset="0"/>
                    </a:endParaRP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8A0585-E4F9-E78F-6F14-CD99D1D95B88}"/>
                  </a:ext>
                </a:extLst>
              </p:cNvPr>
              <p:cNvSpPr txBox="1"/>
              <p:nvPr/>
            </p:nvSpPr>
            <p:spPr>
              <a:xfrm>
                <a:off x="4645801" y="3621570"/>
                <a:ext cx="26003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Georgia" panose="02040502050405020303" pitchFamily="18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D9C4FB-7CEE-EA37-DB77-10C7A894EF29}"/>
                </a:ext>
              </a:extLst>
            </p:cNvPr>
            <p:cNvSpPr/>
            <p:nvPr/>
          </p:nvSpPr>
          <p:spPr>
            <a:xfrm>
              <a:off x="7920516" y="1911889"/>
              <a:ext cx="510500" cy="510490"/>
            </a:xfrm>
            <a:custGeom>
              <a:avLst/>
              <a:gdLst>
                <a:gd name="connsiteX0" fmla="*/ 69432 w 69432"/>
                <a:gd name="connsiteY0" fmla="*/ 34835 h 69432"/>
                <a:gd name="connsiteX1" fmla="*/ 34835 w 69432"/>
                <a:gd name="connsiteY1" fmla="*/ 0 h 69432"/>
                <a:gd name="connsiteX2" fmla="*/ 0 w 69432"/>
                <a:gd name="connsiteY2" fmla="*/ 34598 h 69432"/>
                <a:gd name="connsiteX3" fmla="*/ 34598 w 69432"/>
                <a:gd name="connsiteY3" fmla="*/ 69432 h 69432"/>
                <a:gd name="connsiteX4" fmla="*/ 34716 w 69432"/>
                <a:gd name="connsiteY4" fmla="*/ 69432 h 69432"/>
                <a:gd name="connsiteX5" fmla="*/ 69432 w 69432"/>
                <a:gd name="connsiteY5" fmla="*/ 34953 h 69432"/>
                <a:gd name="connsiteX6" fmla="*/ 69432 w 69432"/>
                <a:gd name="connsiteY6" fmla="*/ 34835 h 6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32" h="69432">
                  <a:moveTo>
                    <a:pt x="69432" y="34835"/>
                  </a:moveTo>
                  <a:cubicBezTo>
                    <a:pt x="69497" y="15664"/>
                    <a:pt x="54008" y="71"/>
                    <a:pt x="34835" y="0"/>
                  </a:cubicBezTo>
                  <a:cubicBezTo>
                    <a:pt x="15661" y="-71"/>
                    <a:pt x="67" y="15427"/>
                    <a:pt x="0" y="34598"/>
                  </a:cubicBezTo>
                  <a:cubicBezTo>
                    <a:pt x="-65" y="53768"/>
                    <a:pt x="15425" y="69361"/>
                    <a:pt x="34598" y="69432"/>
                  </a:cubicBezTo>
                  <a:cubicBezTo>
                    <a:pt x="34637" y="69432"/>
                    <a:pt x="34677" y="69432"/>
                    <a:pt x="34716" y="69432"/>
                  </a:cubicBezTo>
                  <a:cubicBezTo>
                    <a:pt x="53824" y="69503"/>
                    <a:pt x="69367" y="54065"/>
                    <a:pt x="69432" y="34953"/>
                  </a:cubicBezTo>
                  <a:cubicBezTo>
                    <a:pt x="69432" y="34918"/>
                    <a:pt x="69432" y="34870"/>
                    <a:pt x="69432" y="348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Picture 2" descr="Checkmark PNG, Checkmark Transparent Background - FreeIconsPNG">
              <a:extLst>
                <a:ext uri="{FF2B5EF4-FFF2-40B4-BE49-F238E27FC236}">
                  <a16:creationId xmlns:a16="http://schemas.microsoft.com/office/drawing/2014/main" id="{BD39563A-885B-0C87-4C8F-C351648E9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136" y="2021819"/>
              <a:ext cx="315260" cy="290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7818F8-F9F6-B7EE-4BC0-86AE2A07437E}"/>
                </a:ext>
              </a:extLst>
            </p:cNvPr>
            <p:cNvSpPr txBox="1"/>
            <p:nvPr/>
          </p:nvSpPr>
          <p:spPr>
            <a:xfrm>
              <a:off x="8615875" y="1907950"/>
              <a:ext cx="3474214" cy="58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i="0" dirty="0">
                  <a:solidFill>
                    <a:srgbClr val="0D0D0D"/>
                  </a:solidFill>
                  <a:effectLst/>
                  <a:latin typeface="Georgia" panose="02040502050405020303" pitchFamily="18" charset="0"/>
                </a:rPr>
                <a:t>Enhance green spaces and landscaping for a healthier environment.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88C66C-1793-BED9-E196-B272A8A10FB4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1A0E68-D245-5877-9F8C-BF490CA71C02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D1219C-B130-4D77-BD56-F43F6857AA20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A517CB-7B10-61E5-7D59-AC3A8C33018B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81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4CAB-B1A8-363A-FD4B-432B041B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ED66E5-4013-204C-CBC1-9E32155318F1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6097473" y="2167020"/>
            <a:ext cx="1" cy="2853042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66EA16-3281-E48F-FE47-1F1174F69B5B}"/>
              </a:ext>
            </a:extLst>
          </p:cNvPr>
          <p:cNvGrpSpPr/>
          <p:nvPr/>
        </p:nvGrpSpPr>
        <p:grpSpPr>
          <a:xfrm>
            <a:off x="5942339" y="2167020"/>
            <a:ext cx="310269" cy="310269"/>
            <a:chOff x="4471878" y="2383139"/>
            <a:chExt cx="200244" cy="2002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C86F81-260D-3CA3-351B-C42FF06DA5F7}"/>
                </a:ext>
              </a:extLst>
            </p:cNvPr>
            <p:cNvSpPr/>
            <p:nvPr/>
          </p:nvSpPr>
          <p:spPr bwMode="auto">
            <a:xfrm rot="10800000" flipV="1">
              <a:off x="4471878" y="2383139"/>
              <a:ext cx="200244" cy="2002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325E50-FEAE-773B-FA83-1F1A940498A5}"/>
                </a:ext>
              </a:extLst>
            </p:cNvPr>
            <p:cNvSpPr/>
            <p:nvPr/>
          </p:nvSpPr>
          <p:spPr bwMode="auto">
            <a:xfrm rot="10800000" flipV="1">
              <a:off x="4515925" y="2427187"/>
              <a:ext cx="112149" cy="11214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4A2BB2-71BA-DACB-4978-A7643A860E12}"/>
              </a:ext>
            </a:extLst>
          </p:cNvPr>
          <p:cNvCxnSpPr>
            <a:cxnSpLocks/>
          </p:cNvCxnSpPr>
          <p:nvPr/>
        </p:nvCxnSpPr>
        <p:spPr>
          <a:xfrm>
            <a:off x="6252609" y="2322154"/>
            <a:ext cx="954707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DA6D34-56DF-B79C-8B78-4AF2E23BBBA8}"/>
              </a:ext>
            </a:extLst>
          </p:cNvPr>
          <p:cNvGrpSpPr/>
          <p:nvPr/>
        </p:nvGrpSpPr>
        <p:grpSpPr>
          <a:xfrm>
            <a:off x="5942339" y="3102867"/>
            <a:ext cx="310269" cy="310269"/>
            <a:chOff x="4471878" y="2987124"/>
            <a:chExt cx="200244" cy="20024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03913D-752C-159D-7D2A-C62CF419EED9}"/>
                </a:ext>
              </a:extLst>
            </p:cNvPr>
            <p:cNvSpPr/>
            <p:nvPr/>
          </p:nvSpPr>
          <p:spPr bwMode="auto">
            <a:xfrm rot="10800000" flipH="1" flipV="1">
              <a:off x="4471878" y="2987124"/>
              <a:ext cx="200244" cy="200244"/>
            </a:xfrm>
            <a:prstGeom prst="rect">
              <a:avLst/>
            </a:prstGeom>
            <a:solidFill>
              <a:srgbClr val="00206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03F65C-A00C-03D1-C839-E7D7A71D71D6}"/>
                </a:ext>
              </a:extLst>
            </p:cNvPr>
            <p:cNvSpPr/>
            <p:nvPr/>
          </p:nvSpPr>
          <p:spPr bwMode="auto">
            <a:xfrm rot="10800000" flipH="1" flipV="1">
              <a:off x="4515925" y="3031172"/>
              <a:ext cx="112149" cy="11214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7E8B7B-DAED-DDB3-549B-60698EFE610A}"/>
              </a:ext>
            </a:extLst>
          </p:cNvPr>
          <p:cNvCxnSpPr>
            <a:cxnSpLocks/>
          </p:cNvCxnSpPr>
          <p:nvPr/>
        </p:nvCxnSpPr>
        <p:spPr>
          <a:xfrm flipH="1">
            <a:off x="4987633" y="3258001"/>
            <a:ext cx="954707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88537B-841F-0E5D-EFD8-68633C6A612B}"/>
              </a:ext>
            </a:extLst>
          </p:cNvPr>
          <p:cNvGrpSpPr/>
          <p:nvPr/>
        </p:nvGrpSpPr>
        <p:grpSpPr>
          <a:xfrm>
            <a:off x="5942339" y="4038713"/>
            <a:ext cx="310269" cy="310269"/>
            <a:chOff x="4471878" y="3591109"/>
            <a:chExt cx="200244" cy="20024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F1EA10-A77F-7E7B-0349-34934503DA14}"/>
                </a:ext>
              </a:extLst>
            </p:cNvPr>
            <p:cNvSpPr/>
            <p:nvPr/>
          </p:nvSpPr>
          <p:spPr bwMode="auto">
            <a:xfrm rot="10800000" flipV="1">
              <a:off x="4471878" y="3591109"/>
              <a:ext cx="200244" cy="2002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03D76C-E048-3839-BF2A-7737396A120C}"/>
                </a:ext>
              </a:extLst>
            </p:cNvPr>
            <p:cNvSpPr/>
            <p:nvPr/>
          </p:nvSpPr>
          <p:spPr bwMode="auto">
            <a:xfrm rot="10800000" flipV="1">
              <a:off x="4515925" y="3635157"/>
              <a:ext cx="112149" cy="11214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42CEA-7A71-AA7C-6048-3A323346F48F}"/>
              </a:ext>
            </a:extLst>
          </p:cNvPr>
          <p:cNvGrpSpPr/>
          <p:nvPr/>
        </p:nvGrpSpPr>
        <p:grpSpPr>
          <a:xfrm>
            <a:off x="5942339" y="4974561"/>
            <a:ext cx="310269" cy="310269"/>
            <a:chOff x="4471878" y="4195094"/>
            <a:chExt cx="200244" cy="2002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3967DA-5C63-A936-94C6-FDEAFB3EE48B}"/>
                </a:ext>
              </a:extLst>
            </p:cNvPr>
            <p:cNvSpPr/>
            <p:nvPr/>
          </p:nvSpPr>
          <p:spPr bwMode="auto">
            <a:xfrm rot="10800000" flipH="1" flipV="1">
              <a:off x="4471878" y="4195094"/>
              <a:ext cx="200244" cy="200244"/>
            </a:xfrm>
            <a:prstGeom prst="rect">
              <a:avLst/>
            </a:prstGeom>
            <a:solidFill>
              <a:srgbClr val="00206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EF29F9-B110-2889-E0D8-509FC574105A}"/>
                </a:ext>
              </a:extLst>
            </p:cNvPr>
            <p:cNvSpPr/>
            <p:nvPr/>
          </p:nvSpPr>
          <p:spPr bwMode="auto">
            <a:xfrm rot="10800000" flipH="1" flipV="1">
              <a:off x="4515925" y="4239142"/>
              <a:ext cx="112149" cy="112149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59BF02-5EC1-68DC-6FB9-06709FF42095}"/>
              </a:ext>
            </a:extLst>
          </p:cNvPr>
          <p:cNvCxnSpPr>
            <a:cxnSpLocks/>
          </p:cNvCxnSpPr>
          <p:nvPr/>
        </p:nvCxnSpPr>
        <p:spPr>
          <a:xfrm flipH="1">
            <a:off x="4987633" y="5129696"/>
            <a:ext cx="954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reeform 5">
            <a:extLst>
              <a:ext uri="{FF2B5EF4-FFF2-40B4-BE49-F238E27FC236}">
                <a16:creationId xmlns:a16="http://schemas.microsoft.com/office/drawing/2014/main" id="{2588A9A0-1FD7-D9BD-9541-3FF8A280C27F}"/>
              </a:ext>
            </a:extLst>
          </p:cNvPr>
          <p:cNvSpPr>
            <a:spLocks/>
          </p:cNvSpPr>
          <p:nvPr/>
        </p:nvSpPr>
        <p:spPr bwMode="auto">
          <a:xfrm>
            <a:off x="590243" y="2675252"/>
            <a:ext cx="3546887" cy="116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97E503D6-A508-000A-BE5E-3A2B06A799A3}"/>
              </a:ext>
            </a:extLst>
          </p:cNvPr>
          <p:cNvSpPr>
            <a:spLocks/>
          </p:cNvSpPr>
          <p:nvPr/>
        </p:nvSpPr>
        <p:spPr bwMode="auto">
          <a:xfrm>
            <a:off x="591701" y="4546946"/>
            <a:ext cx="4387981" cy="116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PROPER ORIENTATION OF BUILDING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OPEN AND GREEN SPACE AREA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33079595-4515-FD92-9735-20DA1C3BC994}"/>
              </a:ext>
            </a:extLst>
          </p:cNvPr>
          <p:cNvSpPr>
            <a:spLocks/>
          </p:cNvSpPr>
          <p:nvPr/>
        </p:nvSpPr>
        <p:spPr bwMode="auto">
          <a:xfrm>
            <a:off x="4138589" y="2675252"/>
            <a:ext cx="1011464" cy="1165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C6BF9EF4-9174-D542-2F3E-578DB0C079A5}"/>
              </a:ext>
            </a:extLst>
          </p:cNvPr>
          <p:cNvSpPr>
            <a:spLocks/>
          </p:cNvSpPr>
          <p:nvPr/>
        </p:nvSpPr>
        <p:spPr bwMode="auto">
          <a:xfrm>
            <a:off x="517092" y="2675252"/>
            <a:ext cx="74609" cy="11654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0B77A586-33F5-5F2A-B616-8480D7B055D2}"/>
              </a:ext>
            </a:extLst>
          </p:cNvPr>
          <p:cNvSpPr>
            <a:spLocks/>
          </p:cNvSpPr>
          <p:nvPr/>
        </p:nvSpPr>
        <p:spPr bwMode="auto">
          <a:xfrm>
            <a:off x="517092" y="4546946"/>
            <a:ext cx="74609" cy="11654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9641D92-32C9-A7BD-3CF8-CBA29AF80057}"/>
              </a:ext>
            </a:extLst>
          </p:cNvPr>
          <p:cNvSpPr>
            <a:spLocks/>
          </p:cNvSpPr>
          <p:nvPr/>
        </p:nvSpPr>
        <p:spPr bwMode="auto">
          <a:xfrm flipH="1">
            <a:off x="8071593" y="1739404"/>
            <a:ext cx="3530164" cy="1165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HIGH RISE BUILDING</a:t>
            </a: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14E4C143-57A6-462E-4E90-3088D03F4978}"/>
              </a:ext>
            </a:extLst>
          </p:cNvPr>
          <p:cNvSpPr>
            <a:spLocks/>
          </p:cNvSpPr>
          <p:nvPr/>
        </p:nvSpPr>
        <p:spPr bwMode="auto">
          <a:xfrm flipH="1">
            <a:off x="7068077" y="3611099"/>
            <a:ext cx="4533679" cy="2319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461963" marR="0" lvl="0" indent="-3984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461963" marR="0" lvl="0" indent="-3984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461963" marR="0" lvl="0" indent="-3984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461963" marR="0" lvl="0" indent="-3984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STORIED BUILDING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      (WITH BASEMENT)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338137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UNIT APARTMENT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(DIFFERENT SIZE)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338137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DEDICATED PARKING FACILITY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AEF2F5C-EFCE-1D62-426D-0DDA457DB303}"/>
              </a:ext>
            </a:extLst>
          </p:cNvPr>
          <p:cNvSpPr>
            <a:spLocks/>
          </p:cNvSpPr>
          <p:nvPr/>
        </p:nvSpPr>
        <p:spPr bwMode="auto">
          <a:xfrm flipH="1">
            <a:off x="7060130" y="1739404"/>
            <a:ext cx="1011464" cy="11654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3125058E-0087-9E0E-0226-D19D11650EAA}"/>
              </a:ext>
            </a:extLst>
          </p:cNvPr>
          <p:cNvSpPr>
            <a:spLocks/>
          </p:cNvSpPr>
          <p:nvPr/>
        </p:nvSpPr>
        <p:spPr bwMode="auto">
          <a:xfrm flipH="1">
            <a:off x="11601757" y="1739404"/>
            <a:ext cx="73152" cy="1165499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18806F72-47E7-DD77-6D1D-92029A7E00A3}"/>
              </a:ext>
            </a:extLst>
          </p:cNvPr>
          <p:cNvSpPr>
            <a:spLocks/>
          </p:cNvSpPr>
          <p:nvPr/>
        </p:nvSpPr>
        <p:spPr bwMode="auto">
          <a:xfrm flipH="1">
            <a:off x="11600299" y="3611099"/>
            <a:ext cx="74610" cy="2319434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44A6B-A5D3-B65E-7885-2A36418A5DE6}"/>
              </a:ext>
            </a:extLst>
          </p:cNvPr>
          <p:cNvSpPr txBox="1"/>
          <p:nvPr/>
        </p:nvSpPr>
        <p:spPr>
          <a:xfrm>
            <a:off x="602255" y="2826668"/>
            <a:ext cx="3670986" cy="14003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MASTER PLAN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Mongolian Baiti" panose="03000500000000000000" pitchFamily="66" charset="0"/>
              </a:rPr>
              <a:t> MODELING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Mongolian Baiti" panose="03000500000000000000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D3A51-1092-557A-D6A5-24EBEFFECF64}"/>
              </a:ext>
            </a:extLst>
          </p:cNvPr>
          <p:cNvSpPr/>
          <p:nvPr/>
        </p:nvSpPr>
        <p:spPr>
          <a:xfrm>
            <a:off x="0" y="-9331"/>
            <a:ext cx="12192000" cy="100250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SPECIFIC GOALS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F00ACA-EA64-F9FE-8D7C-0E7270C1C62A}"/>
              </a:ext>
            </a:extLst>
          </p:cNvPr>
          <p:cNvCxnSpPr>
            <a:cxnSpLocks/>
          </p:cNvCxnSpPr>
          <p:nvPr/>
        </p:nvCxnSpPr>
        <p:spPr>
          <a:xfrm>
            <a:off x="2647406" y="4857216"/>
            <a:ext cx="0" cy="4276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286B3B-D354-AB28-B67D-7A22CF3FF64F}"/>
              </a:ext>
            </a:extLst>
          </p:cNvPr>
          <p:cNvCxnSpPr/>
          <p:nvPr/>
        </p:nvCxnSpPr>
        <p:spPr>
          <a:xfrm>
            <a:off x="2647406" y="3840750"/>
            <a:ext cx="0" cy="7061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35CE8-35BC-11C6-F9B9-C58B75B348F2}"/>
              </a:ext>
            </a:extLst>
          </p:cNvPr>
          <p:cNvCxnSpPr>
            <a:cxnSpLocks/>
          </p:cNvCxnSpPr>
          <p:nvPr/>
        </p:nvCxnSpPr>
        <p:spPr>
          <a:xfrm flipH="1">
            <a:off x="6105423" y="4689912"/>
            <a:ext cx="95470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5A0801-3D17-61BF-38F4-895257148733}"/>
              </a:ext>
            </a:extLst>
          </p:cNvPr>
          <p:cNvGrpSpPr/>
          <p:nvPr/>
        </p:nvGrpSpPr>
        <p:grpSpPr>
          <a:xfrm>
            <a:off x="254644" y="6488668"/>
            <a:ext cx="11586257" cy="271939"/>
            <a:chOff x="254644" y="6488668"/>
            <a:chExt cx="11586257" cy="2719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851858-C4FC-A903-2F2D-E48E31AA1583}"/>
                </a:ext>
              </a:extLst>
            </p:cNvPr>
            <p:cNvSpPr txBox="1"/>
            <p:nvPr/>
          </p:nvSpPr>
          <p:spPr>
            <a:xfrm>
              <a:off x="254644" y="6488668"/>
              <a:ext cx="1006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Group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7A68FC-E852-BC47-905B-5D6C6F712D3F}"/>
                </a:ext>
              </a:extLst>
            </p:cNvPr>
            <p:cNvSpPr txBox="1"/>
            <p:nvPr/>
          </p:nvSpPr>
          <p:spPr>
            <a:xfrm>
              <a:off x="4627461" y="6488668"/>
              <a:ext cx="29370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Reconstruction of Green Road Staff Quarter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59B835-37C2-E3A1-AD09-D01792C44105}"/>
                </a:ext>
              </a:extLst>
            </p:cNvPr>
            <p:cNvSpPr txBox="1"/>
            <p:nvPr/>
          </p:nvSpPr>
          <p:spPr>
            <a:xfrm>
              <a:off x="11539960" y="6498997"/>
              <a:ext cx="3009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97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028599"/>
      </a:accent3>
      <a:accent4>
        <a:srgbClr val="8B103E"/>
      </a:accent4>
      <a:accent5>
        <a:srgbClr val="FF3F5E"/>
      </a:accent5>
      <a:accent6>
        <a:srgbClr val="FE912A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6_Default Theme">
  <a:themeElements>
    <a:clrScheme name="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028599"/>
      </a:accent3>
      <a:accent4>
        <a:srgbClr val="8B103E"/>
      </a:accent4>
      <a:accent5>
        <a:srgbClr val="FF3F5E"/>
      </a:accent5>
      <a:accent6>
        <a:srgbClr val="FE912A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5_Default Theme">
  <a:themeElements>
    <a:clrScheme name="Theme 9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FF3F5E"/>
      </a:accent3>
      <a:accent4>
        <a:srgbClr val="FE912A"/>
      </a:accent4>
      <a:accent5>
        <a:srgbClr val="8B103E"/>
      </a:accent5>
      <a:accent6>
        <a:srgbClr val="92D050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Default Theme">
  <a:themeElements>
    <a:clrScheme name="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028599"/>
      </a:accent3>
      <a:accent4>
        <a:srgbClr val="8B103E"/>
      </a:accent4>
      <a:accent5>
        <a:srgbClr val="FF3F5E"/>
      </a:accent5>
      <a:accent6>
        <a:srgbClr val="FE912A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9_Default Theme">
  <a:themeElements>
    <a:clrScheme name="Theme 95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FF3D8C"/>
      </a:accent1>
      <a:accent2>
        <a:srgbClr val="FFC000"/>
      </a:accent2>
      <a:accent3>
        <a:srgbClr val="55E373"/>
      </a:accent3>
      <a:accent4>
        <a:srgbClr val="00A8FF"/>
      </a:accent4>
      <a:accent5>
        <a:srgbClr val="FF4155"/>
      </a:accent5>
      <a:accent6>
        <a:srgbClr val="C830CC"/>
      </a:accent6>
      <a:hlink>
        <a:srgbClr val="6B9F25"/>
      </a:hlink>
      <a:folHlink>
        <a:srgbClr val="8C8C8C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efault Theme">
  <a:themeElements>
    <a:clrScheme name="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028599"/>
      </a:accent3>
      <a:accent4>
        <a:srgbClr val="8B103E"/>
      </a:accent4>
      <a:accent5>
        <a:srgbClr val="FF3F5E"/>
      </a:accent5>
      <a:accent6>
        <a:srgbClr val="FE912A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9_Office Theme">
  <a:themeElements>
    <a:clrScheme name="Custom 26">
      <a:dk1>
        <a:srgbClr val="272E3A"/>
      </a:dk1>
      <a:lt1>
        <a:srgbClr val="FFFFFF"/>
      </a:lt1>
      <a:dk2>
        <a:srgbClr val="5E6970"/>
      </a:dk2>
      <a:lt2>
        <a:srgbClr val="FFFFFF"/>
      </a:lt2>
      <a:accent1>
        <a:srgbClr val="264653"/>
      </a:accent1>
      <a:accent2>
        <a:srgbClr val="2A9D8F"/>
      </a:accent2>
      <a:accent3>
        <a:srgbClr val="E3C46A"/>
      </a:accent3>
      <a:accent4>
        <a:srgbClr val="F4A261"/>
      </a:accent4>
      <a:accent5>
        <a:srgbClr val="E76F51"/>
      </a:accent5>
      <a:accent6>
        <a:srgbClr val="F6D5BC"/>
      </a:accent6>
      <a:hlink>
        <a:srgbClr val="FFE18B"/>
      </a:hlink>
      <a:folHlink>
        <a:srgbClr val="954F72"/>
      </a:folHlink>
    </a:clrScheme>
    <a:fontScheme name="Custom 48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Default Theme">
  <a:themeElements>
    <a:clrScheme name="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4D0DA"/>
      </a:accent1>
      <a:accent2>
        <a:srgbClr val="34B2E4"/>
      </a:accent2>
      <a:accent3>
        <a:srgbClr val="028599"/>
      </a:accent3>
      <a:accent4>
        <a:srgbClr val="8B103E"/>
      </a:accent4>
      <a:accent5>
        <a:srgbClr val="FF3F5E"/>
      </a:accent5>
      <a:accent6>
        <a:srgbClr val="FE912A"/>
      </a:accent6>
      <a:hlink>
        <a:srgbClr val="00C8C3"/>
      </a:hlink>
      <a:folHlink>
        <a:srgbClr val="A116E0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4_Default Theme">
  <a:themeElements>
    <a:clrScheme name="Theme 95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FF3D8C"/>
      </a:accent1>
      <a:accent2>
        <a:srgbClr val="FFC000"/>
      </a:accent2>
      <a:accent3>
        <a:srgbClr val="55E373"/>
      </a:accent3>
      <a:accent4>
        <a:srgbClr val="00A8FF"/>
      </a:accent4>
      <a:accent5>
        <a:srgbClr val="FF4155"/>
      </a:accent5>
      <a:accent6>
        <a:srgbClr val="C830CC"/>
      </a:accent6>
      <a:hlink>
        <a:srgbClr val="6B9F25"/>
      </a:hlink>
      <a:folHlink>
        <a:srgbClr val="8C8C8C"/>
      </a:folHlink>
    </a:clrScheme>
    <a:fontScheme name="Custom 5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F90DCF6BA3B84FA8A59407BAE8F8B6" ma:contentTypeVersion="4" ma:contentTypeDescription="Create a new document." ma:contentTypeScope="" ma:versionID="ff0734a1f8e37e15bbffa973b6c7cfff">
  <xsd:schema xmlns:xsd="http://www.w3.org/2001/XMLSchema" xmlns:xs="http://www.w3.org/2001/XMLSchema" xmlns:p="http://schemas.microsoft.com/office/2006/metadata/properties" xmlns:ns3="0fa4d913-e47d-43ea-af19-18ef1edf8e0a" targetNamespace="http://schemas.microsoft.com/office/2006/metadata/properties" ma:root="true" ma:fieldsID="798f7438b3fd361615f303c7bb49274d" ns3:_="">
    <xsd:import namespace="0fa4d913-e47d-43ea-af19-18ef1edf8e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a4d913-e47d-43ea-af19-18ef1edf8e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8B107C-6368-4901-96AC-7BEC58AB0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a4d913-e47d-43ea-af19-18ef1edf8e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984967-77E8-4105-AD71-021CEC365F86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0fa4d913-e47d-43ea-af19-18ef1edf8e0a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878BCC-6A40-49C8-AEE3-36C8AB2968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2706</Words>
  <Application>Microsoft Office PowerPoint</Application>
  <PresentationFormat>Widescreen</PresentationFormat>
  <Paragraphs>969</Paragraphs>
  <Slides>61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61</vt:i4>
      </vt:variant>
    </vt:vector>
  </HeadingPairs>
  <TitlesOfParts>
    <vt:vector size="92" baseType="lpstr">
      <vt:lpstr>Arial</vt:lpstr>
      <vt:lpstr>Britannic Bold</vt:lpstr>
      <vt:lpstr>Calibri</vt:lpstr>
      <vt:lpstr>Calibri Light</vt:lpstr>
      <vt:lpstr>Cambria</vt:lpstr>
      <vt:lpstr>Cambria Math</vt:lpstr>
      <vt:lpstr>Franklin Gothic Demi Cond</vt:lpstr>
      <vt:lpstr>Franklin Gothic Medium</vt:lpstr>
      <vt:lpstr>Georgia</vt:lpstr>
      <vt:lpstr>Montserrat</vt:lpstr>
      <vt:lpstr>Montserrat (Body)</vt:lpstr>
      <vt:lpstr>Montserrat Light</vt:lpstr>
      <vt:lpstr>Open Sans</vt:lpstr>
      <vt:lpstr>Open Sans SemiBold</vt:lpstr>
      <vt:lpstr>Roboto</vt:lpstr>
      <vt:lpstr>Tw Cen MT</vt:lpstr>
      <vt:lpstr>Wingdings</vt:lpstr>
      <vt:lpstr>Default Theme</vt:lpstr>
      <vt:lpstr>JuxtaposeVTI</vt:lpstr>
      <vt:lpstr>2_Office Theme</vt:lpstr>
      <vt:lpstr>1_Default Theme</vt:lpstr>
      <vt:lpstr>9_Office Theme</vt:lpstr>
      <vt:lpstr>3_Default Theme</vt:lpstr>
      <vt:lpstr>4_Default Theme</vt:lpstr>
      <vt:lpstr>1_Office Theme</vt:lpstr>
      <vt:lpstr>3_Office Theme</vt:lpstr>
      <vt:lpstr>6_Default Theme</vt:lpstr>
      <vt:lpstr>5_Default Theme</vt:lpstr>
      <vt:lpstr>Office Theme</vt:lpstr>
      <vt:lpstr>8_Default Theme</vt:lpstr>
      <vt:lpstr>9_Default Theme</vt:lpstr>
      <vt:lpstr>LOCATION</vt:lpstr>
      <vt:lpstr>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OBJECTIVE</vt:lpstr>
      <vt:lpstr>PowerPoint Presentation</vt:lpstr>
      <vt:lpstr>PowerPoint Presentation</vt:lpstr>
      <vt:lpstr>PowerPoint Presentation</vt:lpstr>
      <vt:lpstr>SURVEY AND DATA</vt:lpstr>
      <vt:lpstr>PowerPoint Presentation</vt:lpstr>
      <vt:lpstr>MASTER PLAN</vt:lpstr>
      <vt:lpstr>MASTER PLAN</vt:lpstr>
      <vt:lpstr>PowerPoint Presentation</vt:lpstr>
      <vt:lpstr>PRE-CONSTRUCTION STAGE</vt:lpstr>
      <vt:lpstr>CONSTRUCTION STAGE</vt:lpstr>
      <vt:lpstr>RESETTLEMENT AND DISASTER RESILIENCE</vt:lpstr>
      <vt:lpstr>Typical Floor Plan</vt:lpstr>
      <vt:lpstr>PowerPoint Presentation</vt:lpstr>
      <vt:lpstr>4</vt:lpstr>
      <vt:lpstr>DESIGN BASIS </vt:lpstr>
      <vt:lpstr>DESIGN BASIS </vt:lpstr>
      <vt:lpstr>MODELING PARAMETERS</vt:lpstr>
      <vt:lpstr>MODEL FOR ANALYSIS</vt:lpstr>
      <vt:lpstr>PowerPoint Presentation</vt:lpstr>
      <vt:lpstr>PowerPoint Presentation</vt:lpstr>
      <vt:lpstr>SIZE OF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DEMAND CALCULATION</vt:lpstr>
      <vt:lpstr>WATER DEMAND CALCULATION</vt:lpstr>
      <vt:lpstr>WATER RESERVOIR</vt:lpstr>
      <vt:lpstr>PLUMBING</vt:lpstr>
      <vt:lpstr>PowerPoint Presentation</vt:lpstr>
      <vt:lpstr>Soil branch</vt:lpstr>
      <vt:lpstr>Waste branch</vt:lpstr>
      <vt:lpstr>Vertical pipes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1804070 - Muhtamim Haque Tauhid</dc:creator>
  <cp:lastModifiedBy>1804070 - Muhtamim Haque Tauhid</cp:lastModifiedBy>
  <cp:revision>85</cp:revision>
  <dcterms:created xsi:type="dcterms:W3CDTF">2024-02-10T19:47:26Z</dcterms:created>
  <dcterms:modified xsi:type="dcterms:W3CDTF">2024-09-17T16:50:16Z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2024-02-23T04:11:26Z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71ea137a-03af-4237-8fcb-8c10051c5bd6</vt:lpwstr>
  </property>
  <property fmtid="{D5CDD505-2E9C-101B-9397-08002B2CF9AE}" pid="7" name="MSIP_Label_defa4170-0d19-0005-0004-bc88714345d2_ActionId">
    <vt:lpwstr>5454f243-2ca0-47c9-8527-610a9ea328e8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0x01010023F90DCF6BA3B84FA8A59407BAE8F8B6</vt:lpwstr>
  </property>
</Properties>
</file>